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0" r:id="rId3"/>
    <p:sldId id="257" r:id="rId4"/>
    <p:sldId id="270" r:id="rId5"/>
    <p:sldId id="271" r:id="rId6"/>
    <p:sldId id="293" r:id="rId7"/>
    <p:sldId id="298" r:id="rId8"/>
    <p:sldId id="299" r:id="rId9"/>
    <p:sldId id="301" r:id="rId10"/>
    <p:sldId id="302" r:id="rId11"/>
    <p:sldId id="259" r:id="rId12"/>
    <p:sldId id="273" r:id="rId13"/>
    <p:sldId id="266" r:id="rId14"/>
    <p:sldId id="272" r:id="rId15"/>
    <p:sldId id="274" r:id="rId16"/>
    <p:sldId id="262" r:id="rId17"/>
    <p:sldId id="287" r:id="rId18"/>
    <p:sldId id="276" r:id="rId19"/>
    <p:sldId id="265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56"/>
      </p:cViewPr>
      <p:guideLst>
        <p:guide orient="horz" pos="22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#1" loCatId="list" qsTypeId="urn:microsoft.com/office/officeart/2005/8/quickstyle/simple2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B4F1B46E-22B2-4721-950C-8704487586DC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8A66543-CC4D-4785-A93E-5B125E09F826}" type="parTrans" cxnId="{89B7D882-C035-4A1B-9C9C-71A52DA436A3}">
      <dgm:prSet/>
      <dgm:spPr/>
      <dgm:t>
        <a:bodyPr/>
        <a:lstStyle/>
        <a:p>
          <a:endParaRPr lang="en-US"/>
        </a:p>
      </dgm:t>
    </dgm:pt>
    <dgm:pt modelId="{A7E2530A-34E2-4E9F-BC78-8920BA140C41}" type="sibTrans" cxnId="{89B7D882-C035-4A1B-9C9C-71A52DA436A3}">
      <dgm:prSet/>
      <dgm:spPr/>
      <dgm:t>
        <a:bodyPr/>
        <a:lstStyle/>
        <a:p>
          <a:endParaRPr lang="en-US"/>
        </a:p>
      </dgm:t>
    </dgm:pt>
    <dgm:pt modelId="{9D72CDD3-5859-43DB-BD75-0C3C30E3DE62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dirty="0">
              <a:latin typeface="Times New Roman Bold" panose="02020503050405090304" charset="0"/>
              <a:cs typeface="Times New Roman Bold" panose="02020503050405090304" charset="0"/>
            </a:rPr>
            <a:t>Background</a:t>
          </a:r>
        </a:p>
      </dgm:t>
    </dgm:pt>
    <dgm:pt modelId="{1D5B1F83-33A7-4298-BC11-2B1252AFAEA5}" type="parTrans" cxnId="{29D870AE-DC17-44CA-B438-99297E31B7EA}">
      <dgm:prSet/>
      <dgm:spPr/>
      <dgm:t>
        <a:bodyPr/>
        <a:lstStyle/>
        <a:p>
          <a:endParaRPr lang="en-US"/>
        </a:p>
      </dgm:t>
    </dgm:pt>
    <dgm:pt modelId="{15E25BD4-1EBF-43C2-8885-DBF66B8429E1}" type="sibTrans" cxnId="{29D870AE-DC17-44CA-B438-99297E31B7EA}">
      <dgm:prSet/>
      <dgm:spPr/>
      <dgm:t>
        <a:bodyPr/>
        <a:lstStyle/>
        <a:p>
          <a:endParaRPr lang="en-US"/>
        </a:p>
      </dgm:t>
    </dgm:pt>
    <dgm:pt modelId="{F2881FB1-6580-4F21-A283-BFAA6F91D5D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2D960FDD-BADA-480D-9043-497C56588AD3}" type="parTrans" cxnId="{5EAD5701-E357-4A98-931A-8F691142F912}">
      <dgm:prSet/>
      <dgm:spPr/>
      <dgm:t>
        <a:bodyPr/>
        <a:lstStyle/>
        <a:p>
          <a:endParaRPr lang="en-US"/>
        </a:p>
      </dgm:t>
    </dgm:pt>
    <dgm:pt modelId="{A5ABDC17-7AB5-4F0E-992A-F9343F5D74EB}" type="sibTrans" cxnId="{5EAD5701-E357-4A98-931A-8F691142F912}">
      <dgm:prSet/>
      <dgm:spPr/>
      <dgm:t>
        <a:bodyPr/>
        <a:lstStyle/>
        <a:p>
          <a:endParaRPr lang="en-US"/>
        </a:p>
      </dgm:t>
    </dgm:pt>
    <dgm:pt modelId="{D5197DDB-D5D2-499F-B255-CF7BB5AE2B43}">
      <dgm:prSet phldrT="[Text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dirty="0">
              <a:latin typeface="Times New Roman Bold" panose="02020503050405090304" charset="0"/>
              <a:cs typeface="Times New Roman Bold" panose="02020503050405090304" charset="0"/>
            </a:rPr>
            <a:t>Motivation</a:t>
          </a:r>
        </a:p>
      </dgm:t>
    </dgm:pt>
    <dgm:pt modelId="{B14A4DC9-F40A-4867-ADB8-4BA8A1F83766}" type="parTrans" cxnId="{5B487E55-5427-4604-9E31-7CC4B0984A42}">
      <dgm:prSet/>
      <dgm:spPr/>
      <dgm:t>
        <a:bodyPr/>
        <a:lstStyle/>
        <a:p>
          <a:endParaRPr lang="en-US"/>
        </a:p>
      </dgm:t>
    </dgm:pt>
    <dgm:pt modelId="{29F2454A-2FA8-4B3A-AC63-4A0B9FD04A75}" type="sibTrans" cxnId="{5B487E55-5427-4604-9E31-7CC4B0984A42}">
      <dgm:prSet/>
      <dgm:spPr/>
      <dgm:t>
        <a:bodyPr/>
        <a:lstStyle/>
        <a:p>
          <a:endParaRPr lang="en-US"/>
        </a:p>
      </dgm:t>
    </dgm:pt>
    <dgm:pt modelId="{6352CA33-6755-44BE-808F-400DA4CF80A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AEB59203-63BA-4A96-BADC-40BAEBD9AA40}" type="parTrans" cxnId="{604F6CBF-37D5-4538-A5D4-8EC4284D6024}">
      <dgm:prSet/>
      <dgm:spPr/>
      <dgm:t>
        <a:bodyPr/>
        <a:lstStyle/>
        <a:p>
          <a:endParaRPr lang="en-US"/>
        </a:p>
      </dgm:t>
    </dgm:pt>
    <dgm:pt modelId="{AAB4CF73-4B9B-4AA0-9074-16C2D2AE00A1}" type="sibTrans" cxnId="{604F6CBF-37D5-4538-A5D4-8EC4284D6024}">
      <dgm:prSet/>
      <dgm:spPr/>
      <dgm:t>
        <a:bodyPr/>
        <a:lstStyle/>
        <a:p>
          <a:endParaRPr lang="en-US"/>
        </a:p>
      </dgm:t>
    </dgm:pt>
    <dgm:pt modelId="{9614A323-64B1-4077-A841-022051EC749A}">
      <dgm:prSet phldrT="[Text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dirty="0">
              <a:latin typeface="Times New Roman Bold" panose="02020503050405090304" charset="0"/>
              <a:cs typeface="Times New Roman Bold" panose="02020503050405090304" charset="0"/>
            </a:rPr>
            <a:t>Method &amp;</a:t>
          </a: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>
              <a:latin typeface="Times New Roman Bold" panose="02020503050405090304" charset="0"/>
              <a:cs typeface="Times New Roman Bold" panose="02020503050405090304" charset="0"/>
            </a:rPr>
            <a:t>Timeline</a:t>
          </a:r>
        </a:p>
      </dgm:t>
    </dgm:pt>
    <dgm:pt modelId="{E5F6BCBD-B84E-4018-BE9E-BF57FF3B4B36}" type="parTrans" cxnId="{A0ACEBFA-AA4C-4102-AA83-077F73255679}">
      <dgm:prSet/>
      <dgm:spPr/>
      <dgm:t>
        <a:bodyPr/>
        <a:lstStyle/>
        <a:p>
          <a:endParaRPr lang="en-US"/>
        </a:p>
      </dgm:t>
    </dgm:pt>
    <dgm:pt modelId="{FEC2A79F-8857-403A-A738-E8CE75C965E2}" type="sibTrans" cxnId="{A0ACEBFA-AA4C-4102-AA83-077F73255679}">
      <dgm:prSet/>
      <dgm:spPr/>
      <dgm:t>
        <a:bodyPr/>
        <a:lstStyle/>
        <a:p>
          <a:endParaRPr lang="en-US"/>
        </a:p>
      </dgm:t>
    </dgm:pt>
    <dgm:pt modelId="{7FCE83D9-631B-4420-BBFC-CA0AFA59F747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C61EC981-13FA-4710-B079-D35692EEB764}" type="parTrans" cxnId="{8EEBCD74-2299-417C-A315-0F245998F6F0}">
      <dgm:prSet/>
      <dgm:spPr/>
      <dgm:t>
        <a:bodyPr/>
        <a:lstStyle/>
        <a:p>
          <a:endParaRPr lang="en-US"/>
        </a:p>
      </dgm:t>
    </dgm:pt>
    <dgm:pt modelId="{1B48A0DE-4031-4D45-86A1-94CDAF68824A}" type="sibTrans" cxnId="{8EEBCD74-2299-417C-A315-0F245998F6F0}">
      <dgm:prSet/>
      <dgm:spPr/>
      <dgm:t>
        <a:bodyPr/>
        <a:lstStyle/>
        <a:p>
          <a:endParaRPr lang="en-US"/>
        </a:p>
      </dgm:t>
    </dgm:pt>
    <dgm:pt modelId="{DB9FB862-4759-4D6A-84F3-01524B92723B}">
      <dgm:prSet phldrT="[Text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dirty="0">
              <a:latin typeface="Times New Roman Bold" panose="02020503050405090304" charset="0"/>
              <a:cs typeface="Times New Roman Bold" panose="02020503050405090304" charset="0"/>
            </a:rPr>
            <a:t>Expected</a:t>
          </a: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>
              <a:latin typeface="Times New Roman Bold" panose="02020503050405090304" charset="0"/>
              <a:cs typeface="Times New Roman Bold" panose="02020503050405090304" charset="0"/>
            </a:rPr>
            <a:t>Results</a:t>
          </a:r>
        </a:p>
      </dgm:t>
    </dgm:pt>
    <dgm:pt modelId="{CD1EE44C-3116-420B-89E3-1D797CB25D34}" type="parTrans" cxnId="{A88D5DCA-5A00-4438-9B3A-1D3696C4CD17}">
      <dgm:prSet/>
      <dgm:spPr/>
      <dgm:t>
        <a:bodyPr/>
        <a:lstStyle/>
        <a:p>
          <a:endParaRPr lang="en-US"/>
        </a:p>
      </dgm:t>
    </dgm:pt>
    <dgm:pt modelId="{4BD4D4A5-043E-4ED5-A5CA-8D46DADC3150}" type="sibTrans" cxnId="{A88D5DCA-5A00-4438-9B3A-1D3696C4CD17}">
      <dgm:prSet/>
      <dgm:spPr/>
      <dgm:t>
        <a:bodyPr/>
        <a:lstStyle/>
        <a:p>
          <a:endParaRPr lang="en-US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  <dgm:pt modelId="{3B23570A-ECC9-4DF8-BCB4-0465C69CBB88}" type="pres">
      <dgm:prSet presAssocID="{B4F1B46E-22B2-4721-950C-8704487586DC}" presName="posSpace" presStyleCnt="0"/>
      <dgm:spPr/>
    </dgm:pt>
    <dgm:pt modelId="{FC66A233-6BBA-46AF-B2F6-28E379B158E2}" type="pres">
      <dgm:prSet presAssocID="{B4F1B46E-22B2-4721-950C-8704487586DC}" presName="vertFlow" presStyleCnt="0"/>
      <dgm:spPr/>
    </dgm:pt>
    <dgm:pt modelId="{46739A04-1AA3-49C6-8EA7-EB1DE975B900}" type="pres">
      <dgm:prSet presAssocID="{B4F1B46E-22B2-4721-950C-8704487586DC}" presName="topSpace" presStyleCnt="0"/>
      <dgm:spPr/>
    </dgm:pt>
    <dgm:pt modelId="{535C6EC9-8098-42C5-8527-E62FF045E4EB}" type="pres">
      <dgm:prSet presAssocID="{B4F1B46E-22B2-4721-950C-8704487586DC}" presName="firstComp" presStyleCnt="0"/>
      <dgm:spPr/>
    </dgm:pt>
    <dgm:pt modelId="{6B08AC4B-4CEC-41E5-AE19-47A4E2720563}" type="pres">
      <dgm:prSet presAssocID="{B4F1B46E-22B2-4721-950C-8704487586DC}" presName="firstChild" presStyleLbl="bgAccFollowNode1" presStyleIdx="0" presStyleCnt="4" custScaleX="106430"/>
      <dgm:spPr/>
    </dgm:pt>
    <dgm:pt modelId="{187D4E8C-5C91-4D00-870C-2C45D4EA263C}" type="pres">
      <dgm:prSet presAssocID="{B4F1B46E-22B2-4721-950C-8704487586DC}" presName="firstChildTx" presStyleLbl="bgAccFollowNode1" presStyleIdx="0" presStyleCnt="4">
        <dgm:presLayoutVars>
          <dgm:bulletEnabled val="1"/>
        </dgm:presLayoutVars>
      </dgm:prSet>
      <dgm:spPr/>
    </dgm:pt>
    <dgm:pt modelId="{3845DB9A-BEF3-4D5D-B9C7-5FC0456401AC}" type="pres">
      <dgm:prSet presAssocID="{B4F1B46E-22B2-4721-950C-8704487586DC}" presName="negSpace" presStyleCnt="0"/>
      <dgm:spPr/>
    </dgm:pt>
    <dgm:pt modelId="{FC7ED273-8CFD-43C2-9C05-44FADF3E0637}" type="pres">
      <dgm:prSet presAssocID="{B4F1B46E-22B2-4721-950C-8704487586DC}" presName="circle" presStyleLbl="node1" presStyleIdx="0" presStyleCnt="4" custScaleX="92816" custScaleY="85569"/>
      <dgm:spPr/>
    </dgm:pt>
    <dgm:pt modelId="{13C564B0-C27E-4ABA-AFDA-59E145B256BA}" type="pres">
      <dgm:prSet presAssocID="{A7E2530A-34E2-4E9F-BC78-8920BA140C41}" presName="transSpace" presStyleCnt="0"/>
      <dgm:spPr/>
    </dgm:pt>
    <dgm:pt modelId="{6300E233-87DF-4270-9808-160BFEB8A5BE}" type="pres">
      <dgm:prSet presAssocID="{F2881FB1-6580-4F21-A283-BFAA6F91D5D2}" presName="posSpace" presStyleCnt="0"/>
      <dgm:spPr/>
    </dgm:pt>
    <dgm:pt modelId="{6E53DEF7-499E-42EE-802D-59B2F8915392}" type="pres">
      <dgm:prSet presAssocID="{F2881FB1-6580-4F21-A283-BFAA6F91D5D2}" presName="vertFlow" presStyleCnt="0"/>
      <dgm:spPr/>
    </dgm:pt>
    <dgm:pt modelId="{E08C30D1-35EA-4D05-9731-5D01E3FCBD09}" type="pres">
      <dgm:prSet presAssocID="{F2881FB1-6580-4F21-A283-BFAA6F91D5D2}" presName="topSpace" presStyleCnt="0"/>
      <dgm:spPr/>
    </dgm:pt>
    <dgm:pt modelId="{2F3BD88A-9166-4A26-B941-B9BAEE1A11D5}" type="pres">
      <dgm:prSet presAssocID="{F2881FB1-6580-4F21-A283-BFAA6F91D5D2}" presName="firstComp" presStyleCnt="0"/>
      <dgm:spPr/>
    </dgm:pt>
    <dgm:pt modelId="{F660F4B9-35DB-4256-A868-A35C6DCCF6B2}" type="pres">
      <dgm:prSet presAssocID="{F2881FB1-6580-4F21-A283-BFAA6F91D5D2}" presName="firstChild" presStyleLbl="bgAccFollowNode1" presStyleIdx="1" presStyleCnt="4"/>
      <dgm:spPr/>
    </dgm:pt>
    <dgm:pt modelId="{10C9E3CF-3A8F-4100-8ACD-91E2373197A2}" type="pres">
      <dgm:prSet presAssocID="{F2881FB1-6580-4F21-A283-BFAA6F91D5D2}" presName="firstChildTx" presStyleLbl="bgAccFollowNode1" presStyleIdx="1" presStyleCnt="4">
        <dgm:presLayoutVars>
          <dgm:bulletEnabled val="1"/>
        </dgm:presLayoutVars>
      </dgm:prSet>
      <dgm:spPr/>
    </dgm:pt>
    <dgm:pt modelId="{69136330-53DB-4978-A56B-160862279381}" type="pres">
      <dgm:prSet presAssocID="{F2881FB1-6580-4F21-A283-BFAA6F91D5D2}" presName="negSpace" presStyleCnt="0"/>
      <dgm:spPr/>
    </dgm:pt>
    <dgm:pt modelId="{FD776C1E-557E-4553-9447-49B69EEC7907}" type="pres">
      <dgm:prSet presAssocID="{F2881FB1-6580-4F21-A283-BFAA6F91D5D2}" presName="circle" presStyleLbl="node1" presStyleIdx="1" presStyleCnt="4"/>
      <dgm:spPr/>
    </dgm:pt>
    <dgm:pt modelId="{FC2522F1-14BB-4B37-B60E-2E8A7E8A6C30}" type="pres">
      <dgm:prSet presAssocID="{A5ABDC17-7AB5-4F0E-992A-F9343F5D74EB}" presName="transSpace" presStyleCnt="0"/>
      <dgm:spPr/>
    </dgm:pt>
    <dgm:pt modelId="{2C2F6211-85A7-47FE-9239-DE94DF41A263}" type="pres">
      <dgm:prSet presAssocID="{6352CA33-6755-44BE-808F-400DA4CF80A7}" presName="posSpace" presStyleCnt="0"/>
      <dgm:spPr/>
    </dgm:pt>
    <dgm:pt modelId="{7B0C2EAE-70CB-4160-863D-210C3C66D5FD}" type="pres">
      <dgm:prSet presAssocID="{6352CA33-6755-44BE-808F-400DA4CF80A7}" presName="vertFlow" presStyleCnt="0"/>
      <dgm:spPr/>
    </dgm:pt>
    <dgm:pt modelId="{5AF3752E-55A6-443C-AD35-C49DF50A4566}" type="pres">
      <dgm:prSet presAssocID="{6352CA33-6755-44BE-808F-400DA4CF80A7}" presName="topSpace" presStyleCnt="0"/>
      <dgm:spPr/>
    </dgm:pt>
    <dgm:pt modelId="{53567A66-F0E9-4EF8-ADA9-764BA36AA6A9}" type="pres">
      <dgm:prSet presAssocID="{6352CA33-6755-44BE-808F-400DA4CF80A7}" presName="firstComp" presStyleCnt="0"/>
      <dgm:spPr/>
    </dgm:pt>
    <dgm:pt modelId="{AD2806AC-6A03-4F05-9F4D-F72EA0E56FBF}" type="pres">
      <dgm:prSet presAssocID="{6352CA33-6755-44BE-808F-400DA4CF80A7}" presName="firstChild" presStyleLbl="bgAccFollowNode1" presStyleIdx="2" presStyleCnt="4"/>
      <dgm:spPr/>
    </dgm:pt>
    <dgm:pt modelId="{F8977219-728E-448F-AE8B-46B14F4F17DE}" type="pres">
      <dgm:prSet presAssocID="{6352CA33-6755-44BE-808F-400DA4CF80A7}" presName="firstChildTx" presStyleLbl="bgAccFollowNode1" presStyleIdx="2" presStyleCnt="4">
        <dgm:presLayoutVars>
          <dgm:bulletEnabled val="1"/>
        </dgm:presLayoutVars>
      </dgm:prSet>
      <dgm:spPr/>
    </dgm:pt>
    <dgm:pt modelId="{FBCC4E74-37C0-494F-ABC0-7D18132E1437}" type="pres">
      <dgm:prSet presAssocID="{6352CA33-6755-44BE-808F-400DA4CF80A7}" presName="negSpace" presStyleCnt="0"/>
      <dgm:spPr/>
    </dgm:pt>
    <dgm:pt modelId="{89E6DA6E-7A23-44BD-8A99-378091FF741D}" type="pres">
      <dgm:prSet presAssocID="{6352CA33-6755-44BE-808F-400DA4CF80A7}" presName="circle" presStyleLbl="node1" presStyleIdx="2" presStyleCnt="4"/>
      <dgm:spPr/>
    </dgm:pt>
    <dgm:pt modelId="{E966790E-26B5-4EB8-981F-1094BF4B7611}" type="pres">
      <dgm:prSet presAssocID="{AAB4CF73-4B9B-4AA0-9074-16C2D2AE00A1}" presName="transSpace" presStyleCnt="0"/>
      <dgm:spPr/>
    </dgm:pt>
    <dgm:pt modelId="{229B7655-E1F4-4CF5-84B8-30F0491D32B5}" type="pres">
      <dgm:prSet presAssocID="{7FCE83D9-631B-4420-BBFC-CA0AFA59F747}" presName="posSpace" presStyleCnt="0"/>
      <dgm:spPr/>
    </dgm:pt>
    <dgm:pt modelId="{F85FFCDF-8E5F-492B-B22D-55A08EACE783}" type="pres">
      <dgm:prSet presAssocID="{7FCE83D9-631B-4420-BBFC-CA0AFA59F747}" presName="vertFlow" presStyleCnt="0"/>
      <dgm:spPr/>
    </dgm:pt>
    <dgm:pt modelId="{600B3FB2-1315-4A84-8613-B445666BC7D2}" type="pres">
      <dgm:prSet presAssocID="{7FCE83D9-631B-4420-BBFC-CA0AFA59F747}" presName="topSpace" presStyleCnt="0"/>
      <dgm:spPr/>
    </dgm:pt>
    <dgm:pt modelId="{E47C73E9-FBEE-4370-9B3F-E04EB7C4023A}" type="pres">
      <dgm:prSet presAssocID="{7FCE83D9-631B-4420-BBFC-CA0AFA59F747}" presName="firstComp" presStyleCnt="0"/>
      <dgm:spPr/>
    </dgm:pt>
    <dgm:pt modelId="{402C2C77-A32C-4D99-9940-12535E1181F2}" type="pres">
      <dgm:prSet presAssocID="{7FCE83D9-631B-4420-BBFC-CA0AFA59F747}" presName="firstChild" presStyleLbl="bgAccFollowNode1" presStyleIdx="3" presStyleCnt="4"/>
      <dgm:spPr/>
    </dgm:pt>
    <dgm:pt modelId="{5B88A17E-EFF5-4A04-9CC9-D2131DA9ECCC}" type="pres">
      <dgm:prSet presAssocID="{7FCE83D9-631B-4420-BBFC-CA0AFA59F747}" presName="firstChildTx" presStyleLbl="bgAccFollowNode1" presStyleIdx="3" presStyleCnt="4">
        <dgm:presLayoutVars>
          <dgm:bulletEnabled val="1"/>
        </dgm:presLayoutVars>
      </dgm:prSet>
      <dgm:spPr/>
    </dgm:pt>
    <dgm:pt modelId="{9051EF7D-7D6C-4B43-A6C4-239F9933C94D}" type="pres">
      <dgm:prSet presAssocID="{7FCE83D9-631B-4420-BBFC-CA0AFA59F747}" presName="negSpace" presStyleCnt="0"/>
      <dgm:spPr/>
    </dgm:pt>
    <dgm:pt modelId="{7453D9C8-CD6E-4AA4-8A19-7F6F667528F0}" type="pres">
      <dgm:prSet presAssocID="{7FCE83D9-631B-4420-BBFC-CA0AFA59F747}" presName="circle" presStyleLbl="node1" presStyleIdx="3" presStyleCnt="4"/>
      <dgm:spPr/>
    </dgm:pt>
  </dgm:ptLst>
  <dgm:cxnLst>
    <dgm:cxn modelId="{5EAD5701-E357-4A98-931A-8F691142F912}" srcId="{00C18FBF-3FF5-4C16-97CF-AF03740D7AB6}" destId="{F2881FB1-6580-4F21-A283-BFAA6F91D5D2}" srcOrd="1" destOrd="0" parTransId="{2D960FDD-BADA-480D-9043-497C56588AD3}" sibTransId="{A5ABDC17-7AB5-4F0E-992A-F9343F5D74EB}"/>
    <dgm:cxn modelId="{4087B806-A4C3-484C-8F4F-98BA97EBE14E}" type="presOf" srcId="{DB9FB862-4759-4D6A-84F3-01524B92723B}" destId="{402C2C77-A32C-4D99-9940-12535E1181F2}" srcOrd="0" destOrd="0" presId="urn:microsoft.com/office/officeart/2005/8/layout/hList9#1"/>
    <dgm:cxn modelId="{8046BE14-3EDB-4153-8398-C641432A2EAC}" type="presOf" srcId="{00C18FBF-3FF5-4C16-97CF-AF03740D7AB6}" destId="{0DC7A063-583D-4B0F-88B2-BD54F95D95AF}" srcOrd="0" destOrd="0" presId="urn:microsoft.com/office/officeart/2005/8/layout/hList9#1"/>
    <dgm:cxn modelId="{5D65152E-F3DB-483E-ADEA-E9041C9F3C5F}" type="presOf" srcId="{9614A323-64B1-4077-A841-022051EC749A}" destId="{F8977219-728E-448F-AE8B-46B14F4F17DE}" srcOrd="1" destOrd="0" presId="urn:microsoft.com/office/officeart/2005/8/layout/hList9#1"/>
    <dgm:cxn modelId="{DA2F952E-4045-47FA-9EA5-4C14144C8670}" type="presOf" srcId="{6352CA33-6755-44BE-808F-400DA4CF80A7}" destId="{89E6DA6E-7A23-44BD-8A99-378091FF741D}" srcOrd="0" destOrd="0" presId="urn:microsoft.com/office/officeart/2005/8/layout/hList9#1"/>
    <dgm:cxn modelId="{036DEE2E-110D-48EB-BFDF-C73E4636DE60}" type="presOf" srcId="{9614A323-64B1-4077-A841-022051EC749A}" destId="{AD2806AC-6A03-4F05-9F4D-F72EA0E56FBF}" srcOrd="0" destOrd="0" presId="urn:microsoft.com/office/officeart/2005/8/layout/hList9#1"/>
    <dgm:cxn modelId="{61CCFC3C-9861-4BF0-9901-FEA3DBC87EB3}" type="presOf" srcId="{9D72CDD3-5859-43DB-BD75-0C3C30E3DE62}" destId="{187D4E8C-5C91-4D00-870C-2C45D4EA263C}" srcOrd="1" destOrd="0" presId="urn:microsoft.com/office/officeart/2005/8/layout/hList9#1"/>
    <dgm:cxn modelId="{9B6E6C5D-FB8F-4AE5-AAEC-27B1441D2C82}" type="presOf" srcId="{B4F1B46E-22B2-4721-950C-8704487586DC}" destId="{FC7ED273-8CFD-43C2-9C05-44FADF3E0637}" srcOrd="0" destOrd="0" presId="urn:microsoft.com/office/officeart/2005/8/layout/hList9#1"/>
    <dgm:cxn modelId="{C1309E49-11D8-415C-84E7-B723EDF9DF39}" type="presOf" srcId="{DB9FB862-4759-4D6A-84F3-01524B92723B}" destId="{5B88A17E-EFF5-4A04-9CC9-D2131DA9ECCC}" srcOrd="1" destOrd="0" presId="urn:microsoft.com/office/officeart/2005/8/layout/hList9#1"/>
    <dgm:cxn modelId="{4C8BED53-DB68-47FE-AD8E-E788A8839F77}" type="presOf" srcId="{F2881FB1-6580-4F21-A283-BFAA6F91D5D2}" destId="{FD776C1E-557E-4553-9447-49B69EEC7907}" srcOrd="0" destOrd="0" presId="urn:microsoft.com/office/officeart/2005/8/layout/hList9#1"/>
    <dgm:cxn modelId="{8EEBCD74-2299-417C-A315-0F245998F6F0}" srcId="{00C18FBF-3FF5-4C16-97CF-AF03740D7AB6}" destId="{7FCE83D9-631B-4420-BBFC-CA0AFA59F747}" srcOrd="3" destOrd="0" parTransId="{C61EC981-13FA-4710-B079-D35692EEB764}" sibTransId="{1B48A0DE-4031-4D45-86A1-94CDAF68824A}"/>
    <dgm:cxn modelId="{5B487E55-5427-4604-9E31-7CC4B0984A42}" srcId="{F2881FB1-6580-4F21-A283-BFAA6F91D5D2}" destId="{D5197DDB-D5D2-499F-B255-CF7BB5AE2B43}" srcOrd="0" destOrd="0" parTransId="{B14A4DC9-F40A-4867-ADB8-4BA8A1F83766}" sibTransId="{29F2454A-2FA8-4B3A-AC63-4A0B9FD04A75}"/>
    <dgm:cxn modelId="{89B7D882-C035-4A1B-9C9C-71A52DA436A3}" srcId="{00C18FBF-3FF5-4C16-97CF-AF03740D7AB6}" destId="{B4F1B46E-22B2-4721-950C-8704487586DC}" srcOrd="0" destOrd="0" parTransId="{E8A66543-CC4D-4785-A93E-5B125E09F826}" sibTransId="{A7E2530A-34E2-4E9F-BC78-8920BA140C41}"/>
    <dgm:cxn modelId="{1D18BCA4-4134-4719-B61F-2F17E70D1E78}" type="presOf" srcId="{D5197DDB-D5D2-499F-B255-CF7BB5AE2B43}" destId="{10C9E3CF-3A8F-4100-8ACD-91E2373197A2}" srcOrd="1" destOrd="0" presId="urn:microsoft.com/office/officeart/2005/8/layout/hList9#1"/>
    <dgm:cxn modelId="{29D870AE-DC17-44CA-B438-99297E31B7EA}" srcId="{B4F1B46E-22B2-4721-950C-8704487586DC}" destId="{9D72CDD3-5859-43DB-BD75-0C3C30E3DE62}" srcOrd="0" destOrd="0" parTransId="{1D5B1F83-33A7-4298-BC11-2B1252AFAEA5}" sibTransId="{15E25BD4-1EBF-43C2-8885-DBF66B8429E1}"/>
    <dgm:cxn modelId="{CC8F2FBA-D9D8-46C7-A190-6DE220DEA21E}" type="presOf" srcId="{D5197DDB-D5D2-499F-B255-CF7BB5AE2B43}" destId="{F660F4B9-35DB-4256-A868-A35C6DCCF6B2}" srcOrd="0" destOrd="0" presId="urn:microsoft.com/office/officeart/2005/8/layout/hList9#1"/>
    <dgm:cxn modelId="{604F6CBF-37D5-4538-A5D4-8EC4284D6024}" srcId="{00C18FBF-3FF5-4C16-97CF-AF03740D7AB6}" destId="{6352CA33-6755-44BE-808F-400DA4CF80A7}" srcOrd="2" destOrd="0" parTransId="{AEB59203-63BA-4A96-BADC-40BAEBD9AA40}" sibTransId="{AAB4CF73-4B9B-4AA0-9074-16C2D2AE00A1}"/>
    <dgm:cxn modelId="{327053C2-3DEE-484B-ACA2-93F9728FFBAF}" type="presOf" srcId="{7FCE83D9-631B-4420-BBFC-CA0AFA59F747}" destId="{7453D9C8-CD6E-4AA4-8A19-7F6F667528F0}" srcOrd="0" destOrd="0" presId="urn:microsoft.com/office/officeart/2005/8/layout/hList9#1"/>
    <dgm:cxn modelId="{A88D5DCA-5A00-4438-9B3A-1D3696C4CD17}" srcId="{7FCE83D9-631B-4420-BBFC-CA0AFA59F747}" destId="{DB9FB862-4759-4D6A-84F3-01524B92723B}" srcOrd="0" destOrd="0" parTransId="{CD1EE44C-3116-420B-89E3-1D797CB25D34}" sibTransId="{4BD4D4A5-043E-4ED5-A5CA-8D46DADC3150}"/>
    <dgm:cxn modelId="{E39E1AE0-B0D0-4AF9-8E07-57B41F91F297}" type="presOf" srcId="{9D72CDD3-5859-43DB-BD75-0C3C30E3DE62}" destId="{6B08AC4B-4CEC-41E5-AE19-47A4E2720563}" srcOrd="0" destOrd="0" presId="urn:microsoft.com/office/officeart/2005/8/layout/hList9#1"/>
    <dgm:cxn modelId="{A0ACEBFA-AA4C-4102-AA83-077F73255679}" srcId="{6352CA33-6755-44BE-808F-400DA4CF80A7}" destId="{9614A323-64B1-4077-A841-022051EC749A}" srcOrd="0" destOrd="0" parTransId="{E5F6BCBD-B84E-4018-BE9E-BF57FF3B4B36}" sibTransId="{FEC2A79F-8857-403A-A738-E8CE75C965E2}"/>
    <dgm:cxn modelId="{8B403F43-A2AE-4292-96FB-4C81E9D6421F}" type="presParOf" srcId="{0DC7A063-583D-4B0F-88B2-BD54F95D95AF}" destId="{3B23570A-ECC9-4DF8-BCB4-0465C69CBB88}" srcOrd="0" destOrd="0" presId="urn:microsoft.com/office/officeart/2005/8/layout/hList9#1"/>
    <dgm:cxn modelId="{BF9C101B-A845-40F7-A934-47D4C1260BEE}" type="presParOf" srcId="{0DC7A063-583D-4B0F-88B2-BD54F95D95AF}" destId="{FC66A233-6BBA-46AF-B2F6-28E379B158E2}" srcOrd="1" destOrd="0" presId="urn:microsoft.com/office/officeart/2005/8/layout/hList9#1"/>
    <dgm:cxn modelId="{41A40366-64C2-4D33-8176-1DBD899F3A73}" type="presParOf" srcId="{FC66A233-6BBA-46AF-B2F6-28E379B158E2}" destId="{46739A04-1AA3-49C6-8EA7-EB1DE975B900}" srcOrd="0" destOrd="0" presId="urn:microsoft.com/office/officeart/2005/8/layout/hList9#1"/>
    <dgm:cxn modelId="{ACE7B669-7543-4ABD-8C19-4D4B4B00E253}" type="presParOf" srcId="{FC66A233-6BBA-46AF-B2F6-28E379B158E2}" destId="{535C6EC9-8098-42C5-8527-E62FF045E4EB}" srcOrd="1" destOrd="0" presId="urn:microsoft.com/office/officeart/2005/8/layout/hList9#1"/>
    <dgm:cxn modelId="{3D75A1D3-EF4D-4B84-ADDC-D4945E56546B}" type="presParOf" srcId="{535C6EC9-8098-42C5-8527-E62FF045E4EB}" destId="{6B08AC4B-4CEC-41E5-AE19-47A4E2720563}" srcOrd="0" destOrd="0" presId="urn:microsoft.com/office/officeart/2005/8/layout/hList9#1"/>
    <dgm:cxn modelId="{7FC641F9-0731-4E5F-99DB-32A90287736A}" type="presParOf" srcId="{535C6EC9-8098-42C5-8527-E62FF045E4EB}" destId="{187D4E8C-5C91-4D00-870C-2C45D4EA263C}" srcOrd="1" destOrd="0" presId="urn:microsoft.com/office/officeart/2005/8/layout/hList9#1"/>
    <dgm:cxn modelId="{5BC5B39A-2A17-4428-8DEE-C46CE7BEBD79}" type="presParOf" srcId="{0DC7A063-583D-4B0F-88B2-BD54F95D95AF}" destId="{3845DB9A-BEF3-4D5D-B9C7-5FC0456401AC}" srcOrd="2" destOrd="0" presId="urn:microsoft.com/office/officeart/2005/8/layout/hList9#1"/>
    <dgm:cxn modelId="{5EB90D07-CCDC-49C0-A55B-EE20C0834C32}" type="presParOf" srcId="{0DC7A063-583D-4B0F-88B2-BD54F95D95AF}" destId="{FC7ED273-8CFD-43C2-9C05-44FADF3E0637}" srcOrd="3" destOrd="0" presId="urn:microsoft.com/office/officeart/2005/8/layout/hList9#1"/>
    <dgm:cxn modelId="{C5F322D9-6730-45C4-AC54-522A0F6C23B2}" type="presParOf" srcId="{0DC7A063-583D-4B0F-88B2-BD54F95D95AF}" destId="{13C564B0-C27E-4ABA-AFDA-59E145B256BA}" srcOrd="4" destOrd="0" presId="urn:microsoft.com/office/officeart/2005/8/layout/hList9#1"/>
    <dgm:cxn modelId="{08186F70-9196-46E4-9522-4CB4D1FB81F9}" type="presParOf" srcId="{0DC7A063-583D-4B0F-88B2-BD54F95D95AF}" destId="{6300E233-87DF-4270-9808-160BFEB8A5BE}" srcOrd="5" destOrd="0" presId="urn:microsoft.com/office/officeart/2005/8/layout/hList9#1"/>
    <dgm:cxn modelId="{D8C90336-C32E-44C8-A613-5AA3C36221B4}" type="presParOf" srcId="{0DC7A063-583D-4B0F-88B2-BD54F95D95AF}" destId="{6E53DEF7-499E-42EE-802D-59B2F8915392}" srcOrd="6" destOrd="0" presId="urn:microsoft.com/office/officeart/2005/8/layout/hList9#1"/>
    <dgm:cxn modelId="{91ADA36D-6957-4633-B4CB-75BED71425DB}" type="presParOf" srcId="{6E53DEF7-499E-42EE-802D-59B2F8915392}" destId="{E08C30D1-35EA-4D05-9731-5D01E3FCBD09}" srcOrd="0" destOrd="0" presId="urn:microsoft.com/office/officeart/2005/8/layout/hList9#1"/>
    <dgm:cxn modelId="{08734048-94E0-4283-872A-78E30434C609}" type="presParOf" srcId="{6E53DEF7-499E-42EE-802D-59B2F8915392}" destId="{2F3BD88A-9166-4A26-B941-B9BAEE1A11D5}" srcOrd="1" destOrd="0" presId="urn:microsoft.com/office/officeart/2005/8/layout/hList9#1"/>
    <dgm:cxn modelId="{07DBAD15-4C9F-4D82-8DDB-9F6DA92B287C}" type="presParOf" srcId="{2F3BD88A-9166-4A26-B941-B9BAEE1A11D5}" destId="{F660F4B9-35DB-4256-A868-A35C6DCCF6B2}" srcOrd="0" destOrd="0" presId="urn:microsoft.com/office/officeart/2005/8/layout/hList9#1"/>
    <dgm:cxn modelId="{0946F215-77C3-4194-8A3B-A03E797C77CE}" type="presParOf" srcId="{2F3BD88A-9166-4A26-B941-B9BAEE1A11D5}" destId="{10C9E3CF-3A8F-4100-8ACD-91E2373197A2}" srcOrd="1" destOrd="0" presId="urn:microsoft.com/office/officeart/2005/8/layout/hList9#1"/>
    <dgm:cxn modelId="{8D4226B1-AFCD-4143-8641-C375D2887BF0}" type="presParOf" srcId="{0DC7A063-583D-4B0F-88B2-BD54F95D95AF}" destId="{69136330-53DB-4978-A56B-160862279381}" srcOrd="7" destOrd="0" presId="urn:microsoft.com/office/officeart/2005/8/layout/hList9#1"/>
    <dgm:cxn modelId="{EA4BA760-A2EE-4FDE-8499-702511E591D5}" type="presParOf" srcId="{0DC7A063-583D-4B0F-88B2-BD54F95D95AF}" destId="{FD776C1E-557E-4553-9447-49B69EEC7907}" srcOrd="8" destOrd="0" presId="urn:microsoft.com/office/officeart/2005/8/layout/hList9#1"/>
    <dgm:cxn modelId="{A6163494-B80C-4941-8456-040E726DEB56}" type="presParOf" srcId="{0DC7A063-583D-4B0F-88B2-BD54F95D95AF}" destId="{FC2522F1-14BB-4B37-B60E-2E8A7E8A6C30}" srcOrd="9" destOrd="0" presId="urn:microsoft.com/office/officeart/2005/8/layout/hList9#1"/>
    <dgm:cxn modelId="{13ABCB4E-05F5-4075-94F9-4F0D418F6D90}" type="presParOf" srcId="{0DC7A063-583D-4B0F-88B2-BD54F95D95AF}" destId="{2C2F6211-85A7-47FE-9239-DE94DF41A263}" srcOrd="10" destOrd="0" presId="urn:microsoft.com/office/officeart/2005/8/layout/hList9#1"/>
    <dgm:cxn modelId="{CA484B3B-CFFB-42E8-B298-949D9353AFB9}" type="presParOf" srcId="{0DC7A063-583D-4B0F-88B2-BD54F95D95AF}" destId="{7B0C2EAE-70CB-4160-863D-210C3C66D5FD}" srcOrd="11" destOrd="0" presId="urn:microsoft.com/office/officeart/2005/8/layout/hList9#1"/>
    <dgm:cxn modelId="{5CF05C8F-6589-4783-A1B4-C0BB589DB6D3}" type="presParOf" srcId="{7B0C2EAE-70CB-4160-863D-210C3C66D5FD}" destId="{5AF3752E-55A6-443C-AD35-C49DF50A4566}" srcOrd="0" destOrd="0" presId="urn:microsoft.com/office/officeart/2005/8/layout/hList9#1"/>
    <dgm:cxn modelId="{5F643E3D-3316-4CD1-A6AC-27B889F460BE}" type="presParOf" srcId="{7B0C2EAE-70CB-4160-863D-210C3C66D5FD}" destId="{53567A66-F0E9-4EF8-ADA9-764BA36AA6A9}" srcOrd="1" destOrd="0" presId="urn:microsoft.com/office/officeart/2005/8/layout/hList9#1"/>
    <dgm:cxn modelId="{78F3E09C-9B1A-4C23-9997-E3BE67D062BA}" type="presParOf" srcId="{53567A66-F0E9-4EF8-ADA9-764BA36AA6A9}" destId="{AD2806AC-6A03-4F05-9F4D-F72EA0E56FBF}" srcOrd="0" destOrd="0" presId="urn:microsoft.com/office/officeart/2005/8/layout/hList9#1"/>
    <dgm:cxn modelId="{18488585-3761-47D2-B1DF-3C8142DAFD34}" type="presParOf" srcId="{53567A66-F0E9-4EF8-ADA9-764BA36AA6A9}" destId="{F8977219-728E-448F-AE8B-46B14F4F17DE}" srcOrd="1" destOrd="0" presId="urn:microsoft.com/office/officeart/2005/8/layout/hList9#1"/>
    <dgm:cxn modelId="{6F30EE07-31A7-4C7E-9393-A39891537F1C}" type="presParOf" srcId="{0DC7A063-583D-4B0F-88B2-BD54F95D95AF}" destId="{FBCC4E74-37C0-494F-ABC0-7D18132E1437}" srcOrd="12" destOrd="0" presId="urn:microsoft.com/office/officeart/2005/8/layout/hList9#1"/>
    <dgm:cxn modelId="{27DAA8AF-18CB-4CE5-97B3-0CA7C259495E}" type="presParOf" srcId="{0DC7A063-583D-4B0F-88B2-BD54F95D95AF}" destId="{89E6DA6E-7A23-44BD-8A99-378091FF741D}" srcOrd="13" destOrd="0" presId="urn:microsoft.com/office/officeart/2005/8/layout/hList9#1"/>
    <dgm:cxn modelId="{73FCA5B0-2323-4E14-8F3C-DA66A66CEB5A}" type="presParOf" srcId="{0DC7A063-583D-4B0F-88B2-BD54F95D95AF}" destId="{E966790E-26B5-4EB8-981F-1094BF4B7611}" srcOrd="14" destOrd="0" presId="urn:microsoft.com/office/officeart/2005/8/layout/hList9#1"/>
    <dgm:cxn modelId="{A9EC641E-01C5-4CD4-AF45-171754823E55}" type="presParOf" srcId="{0DC7A063-583D-4B0F-88B2-BD54F95D95AF}" destId="{229B7655-E1F4-4CF5-84B8-30F0491D32B5}" srcOrd="15" destOrd="0" presId="urn:microsoft.com/office/officeart/2005/8/layout/hList9#1"/>
    <dgm:cxn modelId="{18094D49-ADB0-4384-972A-03525E031B00}" type="presParOf" srcId="{0DC7A063-583D-4B0F-88B2-BD54F95D95AF}" destId="{F85FFCDF-8E5F-492B-B22D-55A08EACE783}" srcOrd="16" destOrd="0" presId="urn:microsoft.com/office/officeart/2005/8/layout/hList9#1"/>
    <dgm:cxn modelId="{E2C1DCEF-B49A-4548-A4CF-7C587D624484}" type="presParOf" srcId="{F85FFCDF-8E5F-492B-B22D-55A08EACE783}" destId="{600B3FB2-1315-4A84-8613-B445666BC7D2}" srcOrd="0" destOrd="0" presId="urn:microsoft.com/office/officeart/2005/8/layout/hList9#1"/>
    <dgm:cxn modelId="{178DF777-80F0-4135-8EB9-871EDFFD0D8C}" type="presParOf" srcId="{F85FFCDF-8E5F-492B-B22D-55A08EACE783}" destId="{E47C73E9-FBEE-4370-9B3F-E04EB7C4023A}" srcOrd="1" destOrd="0" presId="urn:microsoft.com/office/officeart/2005/8/layout/hList9#1"/>
    <dgm:cxn modelId="{859BFA18-5D6C-4587-9781-EFB9B32EFFF2}" type="presParOf" srcId="{E47C73E9-FBEE-4370-9B3F-E04EB7C4023A}" destId="{402C2C77-A32C-4D99-9940-12535E1181F2}" srcOrd="0" destOrd="0" presId="urn:microsoft.com/office/officeart/2005/8/layout/hList9#1"/>
    <dgm:cxn modelId="{4CAF2293-98DB-4C19-91D9-173D06E632AF}" type="presParOf" srcId="{E47C73E9-FBEE-4370-9B3F-E04EB7C4023A}" destId="{5B88A17E-EFF5-4A04-9CC9-D2131DA9ECCC}" srcOrd="1" destOrd="0" presId="urn:microsoft.com/office/officeart/2005/8/layout/hList9#1"/>
    <dgm:cxn modelId="{117CC0C2-429E-4828-A6ED-F555A06AAED0}" type="presParOf" srcId="{0DC7A063-583D-4B0F-88B2-BD54F95D95AF}" destId="{9051EF7D-7D6C-4B43-A6C4-239F9933C94D}" srcOrd="17" destOrd="0" presId="urn:microsoft.com/office/officeart/2005/8/layout/hList9#1"/>
    <dgm:cxn modelId="{239D0D6D-7A20-454C-99E8-403FDCA8CD4C}" type="presParOf" srcId="{0DC7A063-583D-4B0F-88B2-BD54F95D95AF}" destId="{7453D9C8-CD6E-4AA4-8A19-7F6F667528F0}" srcOrd="18" destOrd="0" presId="urn:microsoft.com/office/officeart/2005/8/layout/hList9#1"/>
  </dgm:cxnLst>
  <dgm:bg>
    <a:blipFill>
      <a:blip xmlns:r="http://schemas.openxmlformats.org/officeDocument/2006/relationships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8AC4B-4CEC-41E5-AE19-47A4E2720563}">
      <dsp:nvSpPr>
        <dsp:cNvPr id="0" name=""/>
        <dsp:cNvSpPr/>
      </dsp:nvSpPr>
      <dsp:spPr>
        <a:xfrm>
          <a:off x="851326" y="2670367"/>
          <a:ext cx="1919604" cy="1130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 Bold" panose="02020503050405090304" charset="0"/>
              <a:cs typeface="Times New Roman Bold" panose="02020503050405090304" charset="0"/>
            </a:rPr>
            <a:t>Background</a:t>
          </a:r>
        </a:p>
      </dsp:txBody>
      <dsp:txXfrm>
        <a:off x="1158463" y="2670367"/>
        <a:ext cx="1612467" cy="1130340"/>
      </dsp:txXfrm>
    </dsp:sp>
    <dsp:sp modelId="{FC7ED273-8CFD-43C2-9C05-44FADF3E0637}">
      <dsp:nvSpPr>
        <dsp:cNvPr id="0" name=""/>
        <dsp:cNvSpPr/>
      </dsp:nvSpPr>
      <dsp:spPr>
        <a:xfrm>
          <a:off x="172446" y="2218456"/>
          <a:ext cx="1048612" cy="9667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5000" dist="25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1</a:t>
          </a:r>
        </a:p>
      </dsp:txBody>
      <dsp:txXfrm>
        <a:off x="326012" y="2360032"/>
        <a:ext cx="741480" cy="683586"/>
      </dsp:txXfrm>
    </dsp:sp>
    <dsp:sp modelId="{F660F4B9-35DB-4256-A868-A35C6DCCF6B2}">
      <dsp:nvSpPr>
        <dsp:cNvPr id="0" name=""/>
        <dsp:cNvSpPr/>
      </dsp:nvSpPr>
      <dsp:spPr>
        <a:xfrm>
          <a:off x="3819544" y="2670367"/>
          <a:ext cx="1694664" cy="1130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 Bold" panose="02020503050405090304" charset="0"/>
              <a:cs typeface="Times New Roman Bold" panose="02020503050405090304" charset="0"/>
            </a:rPr>
            <a:t>Motivation</a:t>
          </a:r>
        </a:p>
      </dsp:txBody>
      <dsp:txXfrm>
        <a:off x="4090690" y="2670367"/>
        <a:ext cx="1423517" cy="1130340"/>
      </dsp:txXfrm>
    </dsp:sp>
    <dsp:sp modelId="{FD776C1E-557E-4553-9447-49B69EEC7907}">
      <dsp:nvSpPr>
        <dsp:cNvPr id="0" name=""/>
        <dsp:cNvSpPr/>
      </dsp:nvSpPr>
      <dsp:spPr>
        <a:xfrm>
          <a:off x="2915723" y="2218456"/>
          <a:ext cx="1129776" cy="1129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5000" dist="25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2</a:t>
          </a:r>
        </a:p>
      </dsp:txBody>
      <dsp:txXfrm>
        <a:off x="3081175" y="2383908"/>
        <a:ext cx="798872" cy="798872"/>
      </dsp:txXfrm>
    </dsp:sp>
    <dsp:sp modelId="{AD2806AC-6A03-4F05-9F4D-F72EA0E56FBF}">
      <dsp:nvSpPr>
        <dsp:cNvPr id="0" name=""/>
        <dsp:cNvSpPr/>
      </dsp:nvSpPr>
      <dsp:spPr>
        <a:xfrm>
          <a:off x="6643984" y="2670367"/>
          <a:ext cx="1694664" cy="1130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 Bold" panose="02020503050405090304" charset="0"/>
              <a:cs typeface="Times New Roman Bold" panose="02020503050405090304" charset="0"/>
            </a:rPr>
            <a:t>Method &amp;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Times New Roman Bold" panose="02020503050405090304" charset="0"/>
              <a:cs typeface="Times New Roman Bold" panose="02020503050405090304" charset="0"/>
            </a:rPr>
            <a:t>Timeline</a:t>
          </a:r>
        </a:p>
      </dsp:txBody>
      <dsp:txXfrm>
        <a:off x="6915130" y="2670367"/>
        <a:ext cx="1423517" cy="1130340"/>
      </dsp:txXfrm>
    </dsp:sp>
    <dsp:sp modelId="{89E6DA6E-7A23-44BD-8A99-378091FF741D}">
      <dsp:nvSpPr>
        <dsp:cNvPr id="0" name=""/>
        <dsp:cNvSpPr/>
      </dsp:nvSpPr>
      <dsp:spPr>
        <a:xfrm>
          <a:off x="5740163" y="2218456"/>
          <a:ext cx="1129776" cy="1129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5000" dist="25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3</a:t>
          </a:r>
        </a:p>
      </dsp:txBody>
      <dsp:txXfrm>
        <a:off x="5905615" y="2383908"/>
        <a:ext cx="798872" cy="798872"/>
      </dsp:txXfrm>
    </dsp:sp>
    <dsp:sp modelId="{402C2C77-A32C-4D99-9940-12535E1181F2}">
      <dsp:nvSpPr>
        <dsp:cNvPr id="0" name=""/>
        <dsp:cNvSpPr/>
      </dsp:nvSpPr>
      <dsp:spPr>
        <a:xfrm>
          <a:off x="9468424" y="2670367"/>
          <a:ext cx="1694664" cy="1130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 Bold" panose="02020503050405090304" charset="0"/>
              <a:cs typeface="Times New Roman Bold" panose="02020503050405090304" charset="0"/>
            </a:rPr>
            <a:t>Expected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Times New Roman Bold" panose="02020503050405090304" charset="0"/>
              <a:cs typeface="Times New Roman Bold" panose="02020503050405090304" charset="0"/>
            </a:rPr>
            <a:t>Results</a:t>
          </a:r>
        </a:p>
      </dsp:txBody>
      <dsp:txXfrm>
        <a:off x="9739571" y="2670367"/>
        <a:ext cx="1423517" cy="1130340"/>
      </dsp:txXfrm>
    </dsp:sp>
    <dsp:sp modelId="{7453D9C8-CD6E-4AA4-8A19-7F6F667528F0}">
      <dsp:nvSpPr>
        <dsp:cNvPr id="0" name=""/>
        <dsp:cNvSpPr/>
      </dsp:nvSpPr>
      <dsp:spPr>
        <a:xfrm>
          <a:off x="8564603" y="2218456"/>
          <a:ext cx="1129776" cy="1129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5000" dist="25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4</a:t>
          </a:r>
        </a:p>
      </dsp:txBody>
      <dsp:txXfrm>
        <a:off x="8730055" y="2383908"/>
        <a:ext cx="798872" cy="7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#1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nodeVertAlign" val="t"/>
          <dgm:param type="fallback" val="2D"/>
        </dgm:alg>
      </dgm:if>
      <dgm:else name="Name2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3/5/2022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3/5/2022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anose="020B0604020202090204" pitchFamily="34" charset="0"/>
                <a:cs typeface="Arial" panose="020B0604020202090204" pitchFamily="34" charset="0"/>
              </a:rPr>
              <a:t>NOTE:</a:t>
            </a:r>
          </a:p>
          <a:p>
            <a:r>
              <a:rPr lang="en-US" i="1" dirty="0">
                <a:latin typeface="Arial" panose="020B0604020202090204" pitchFamily="34" charset="0"/>
                <a:cs typeface="Arial" panose="020B0604020202090204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4000" y="843915"/>
            <a:ext cx="11941810" cy="2812415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sz="4800" b="1" dirty="0">
                <a:latin typeface="Times New Roman Bold" panose="02020503050405090304" charset="0"/>
                <a:cs typeface="Times New Roman Bold" panose="02020503050405090304" charset="0"/>
              </a:rPr>
              <a:t>Improvements on</a:t>
            </a:r>
            <a:br>
              <a:rPr lang="en-US" altLang="zh-CN" sz="4800" b="1" dirty="0">
                <a:latin typeface="Times New Roman Bold" panose="02020503050405090304" charset="0"/>
                <a:cs typeface="Times New Roman Bold" panose="02020503050405090304" charset="0"/>
              </a:rPr>
            </a:br>
            <a:r>
              <a:rPr lang="en-US" altLang="zh-CN" sz="4800" b="1" dirty="0">
                <a:latin typeface="Times New Roman Bold" panose="02020503050405090304" charset="0"/>
                <a:cs typeface="Times New Roman Bold" panose="02020503050405090304" charset="0"/>
              </a:rPr>
              <a:t>Active Quantum Steering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066915" y="4784725"/>
            <a:ext cx="5060315" cy="1297940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latin typeface="Times New Roman Bold" panose="02020503050405090304" charset="0"/>
                <a:cs typeface="Times New Roman Bold" panose="02020503050405090304" charset="0"/>
              </a:rPr>
              <a:t>Yiyang</a:t>
            </a:r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 Jiang, Tsinghua University</a:t>
            </a:r>
          </a:p>
          <a:p>
            <a:pPr algn="r"/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Xinan Wu, Peking University</a:t>
            </a:r>
          </a:p>
          <a:p>
            <a:pPr algn="r"/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Yunlong Wu, Shanxi University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b="18567"/>
          <a:stretch>
            <a:fillRect/>
          </a:stretch>
        </p:blipFill>
        <p:spPr>
          <a:xfrm>
            <a:off x="3552190" y="3018155"/>
            <a:ext cx="5210810" cy="2219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Background: GOP Based on Cost Function </a:t>
            </a:r>
            <a:endParaRPr lang="en-US" sz="3200" b="1" dirty="0"/>
          </a:p>
        </p:txBody>
      </p:sp>
      <p:sp>
        <p:nvSpPr>
          <p:cNvPr id="7" name="Text Box 18"/>
          <p:cNvSpPr txBox="1"/>
          <p:nvPr/>
        </p:nvSpPr>
        <p:spPr>
          <a:xfrm>
            <a:off x="625475" y="3862070"/>
            <a:ext cx="4467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 Regular" panose="02020503050405090304" charset="0"/>
                <a:cs typeface="Times New Roman Regular" panose="02020503050405090304" charset="0"/>
              </a:rPr>
              <a:t>“Landscape” of Cost Function</a:t>
            </a:r>
          </a:p>
        </p:txBody>
      </p:sp>
      <p:sp>
        <p:nvSpPr>
          <p:cNvPr id="6" name="Text Box 21"/>
          <p:cNvSpPr txBox="1"/>
          <p:nvPr/>
        </p:nvSpPr>
        <p:spPr>
          <a:xfrm>
            <a:off x="5643245" y="6235700"/>
            <a:ext cx="73075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Herasymenko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, et al. </a:t>
            </a:r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arXiv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</a:rPr>
              <a:t> preprint arXiv:2111.09306 (2021)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1402715"/>
            <a:ext cx="4766310" cy="23361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845" y="1402080"/>
            <a:ext cx="5035550" cy="239331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755380" y="1872615"/>
            <a:ext cx="786765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8686800" y="1906905"/>
            <a:ext cx="1025525" cy="321945"/>
          </a:xfrm>
          <a:prstGeom prst="straightConnector1">
            <a:avLst/>
          </a:prstGeom>
          <a:ln w="76200">
            <a:solidFill>
              <a:srgbClr val="FFFF0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219440" y="1952625"/>
            <a:ext cx="455930" cy="421640"/>
          </a:xfrm>
          <a:prstGeom prst="straightConnector1">
            <a:avLst/>
          </a:prstGeom>
          <a:ln w="7620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Box 18"/>
          <p:cNvSpPr txBox="1"/>
          <p:nvPr/>
        </p:nvSpPr>
        <p:spPr>
          <a:xfrm>
            <a:off x="6663690" y="3881755"/>
            <a:ext cx="4467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 Regular" panose="02020503050405090304" charset="0"/>
                <a:cs typeface="Times New Roman Regular" panose="02020503050405090304" charset="0"/>
              </a:rPr>
              <a:t>Searching Best Navigating Tool</a:t>
            </a:r>
          </a:p>
        </p:txBody>
      </p:sp>
      <p:pic>
        <p:nvPicPr>
          <p:cNvPr id="19" name="Picture 18" descr="Screen Shot 2022-02-25 at 3.33.03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5121910"/>
            <a:ext cx="4876800" cy="932815"/>
          </a:xfrm>
          <a:prstGeom prst="rect">
            <a:avLst/>
          </a:prstGeom>
        </p:spPr>
      </p:pic>
      <p:sp>
        <p:nvSpPr>
          <p:cNvPr id="21" name="Text Box 4"/>
          <p:cNvSpPr txBox="1"/>
          <p:nvPr/>
        </p:nvSpPr>
        <p:spPr>
          <a:xfrm>
            <a:off x="769620" y="4572635"/>
            <a:ext cx="4467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 Regular" panose="02020503050405090304" charset="0"/>
                <a:cs typeface="Times New Roman Regular" panose="02020503050405090304" charset="0"/>
              </a:rPr>
              <a:t>Cost Function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3550" y="4445635"/>
            <a:ext cx="5109845" cy="1712595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Text Box 5"/>
          <p:cNvSpPr txBox="1"/>
          <p:nvPr/>
        </p:nvSpPr>
        <p:spPr>
          <a:xfrm>
            <a:off x="6699885" y="4583430"/>
            <a:ext cx="4467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 Regular" panose="02020503050405090304" charset="0"/>
                <a:cs typeface="Times New Roman Regular" panose="02020503050405090304" charset="0"/>
              </a:rPr>
              <a:t>GOP = “Steepest Descent”</a:t>
            </a:r>
          </a:p>
        </p:txBody>
      </p:sp>
      <p:pic>
        <p:nvPicPr>
          <p:cNvPr id="24" name="334E55B0-647D-440b-865C-3EC943EB4CBC-8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175" y="5241925"/>
            <a:ext cx="3172460" cy="69786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594475" y="4445635"/>
            <a:ext cx="4765675" cy="1712595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Background: QSM &amp; Shortest Path </a:t>
            </a:r>
            <a:endParaRPr lang="en-US" sz="3200" b="1" dirty="0"/>
          </a:p>
        </p:txBody>
      </p:sp>
      <p:pic>
        <p:nvPicPr>
          <p:cNvPr id="9" name="Picture 8" descr="Screen Shot 2022-02-25 at 3.01.18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4148455"/>
            <a:ext cx="5256530" cy="1735455"/>
          </a:xfrm>
          <a:prstGeom prst="rect">
            <a:avLst/>
          </a:prstGeom>
        </p:spPr>
      </p:pic>
      <p:sp>
        <p:nvSpPr>
          <p:cNvPr id="10" name="Text Box 8"/>
          <p:cNvSpPr txBox="1"/>
          <p:nvPr/>
        </p:nvSpPr>
        <p:spPr>
          <a:xfrm>
            <a:off x="934720" y="5974715"/>
            <a:ext cx="4467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 Regular" panose="02020503050405090304" charset="0"/>
                <a:cs typeface="Times New Roman Regular" panose="02020503050405090304" charset="0"/>
              </a:rPr>
              <a:t>Quantum State Machine (QSM)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1438" t="6611" r="1656" b="9556"/>
          <a:stretch>
            <a:fillRect/>
          </a:stretch>
        </p:blipFill>
        <p:spPr>
          <a:xfrm>
            <a:off x="6071870" y="1358900"/>
            <a:ext cx="5907405" cy="3578860"/>
          </a:xfrm>
          <a:prstGeom prst="rect">
            <a:avLst/>
          </a:prstGeom>
        </p:spPr>
      </p:pic>
      <p:sp>
        <p:nvSpPr>
          <p:cNvPr id="12" name="Text Box 4"/>
          <p:cNvSpPr txBox="1"/>
          <p:nvPr/>
        </p:nvSpPr>
        <p:spPr>
          <a:xfrm>
            <a:off x="6120132" y="5144770"/>
            <a:ext cx="6186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 Regular" panose="02020503050405090304" charset="0"/>
                <a:cs typeface="Times New Roman Regular" panose="02020503050405090304" charset="0"/>
              </a:rPr>
              <a:t>Analogy to Shortest Path Problem</a:t>
            </a:r>
          </a:p>
          <a:p>
            <a:pPr algn="ctr"/>
            <a:r>
              <a:rPr lang="en-US" sz="2400" b="1" dirty="0">
                <a:latin typeface="Times New Roman Regular" panose="02020503050405090304" charset="0"/>
                <a:cs typeface="Times New Roman Regular" panose="02020503050405090304" charset="0"/>
              </a:rPr>
              <a:t>in Graph Analysis</a:t>
            </a:r>
          </a:p>
        </p:txBody>
      </p:sp>
      <p:pic>
        <p:nvPicPr>
          <p:cNvPr id="13" name="Picture 12" descr="Screen Shot 2022-02-25 at 2.46.41 PM"/>
          <p:cNvPicPr>
            <a:picLocks noChangeAspect="1"/>
          </p:cNvPicPr>
          <p:nvPr/>
        </p:nvPicPr>
        <p:blipFill>
          <a:blip r:embed="rId4"/>
          <a:srcRect l="9662" t="8264" r="1329"/>
          <a:stretch>
            <a:fillRect/>
          </a:stretch>
        </p:blipFill>
        <p:spPr>
          <a:xfrm>
            <a:off x="713740" y="1363980"/>
            <a:ext cx="5358130" cy="2784475"/>
          </a:xfrm>
          <a:prstGeom prst="rect">
            <a:avLst/>
          </a:prstGeom>
        </p:spPr>
      </p:pic>
      <p:sp>
        <p:nvSpPr>
          <p:cNvPr id="14" name="Text Box 21"/>
          <p:cNvSpPr txBox="1"/>
          <p:nvPr/>
        </p:nvSpPr>
        <p:spPr>
          <a:xfrm>
            <a:off x="5643245" y="6235700"/>
            <a:ext cx="73075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Herasymenko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, et al. </a:t>
            </a:r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arXiv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</a:rPr>
              <a:t> preprint arXiv:2111.09306 (2021)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Motivation: Potential Improvements?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35" y="1622425"/>
            <a:ext cx="4787900" cy="37636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245" y="1950085"/>
            <a:ext cx="4830445" cy="3212465"/>
          </a:xfrm>
          <a:prstGeom prst="rect">
            <a:avLst/>
          </a:prstGeom>
        </p:spPr>
      </p:pic>
      <p:sp>
        <p:nvSpPr>
          <p:cNvPr id="11" name="Text Box 18"/>
          <p:cNvSpPr txBox="1"/>
          <p:nvPr/>
        </p:nvSpPr>
        <p:spPr>
          <a:xfrm>
            <a:off x="984250" y="5502910"/>
            <a:ext cx="4467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Speedup of AQS?</a:t>
            </a:r>
          </a:p>
        </p:txBody>
      </p:sp>
      <p:sp>
        <p:nvSpPr>
          <p:cNvPr id="12" name="Text Box 12"/>
          <p:cNvSpPr txBox="1"/>
          <p:nvPr/>
        </p:nvSpPr>
        <p:spPr>
          <a:xfrm>
            <a:off x="6480175" y="5502910"/>
            <a:ext cx="4467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More Error-Tolerant?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Motivation: Possible Improvements of GOP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35" y="2237105"/>
            <a:ext cx="3185795" cy="28263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960110" y="1327150"/>
            <a:ext cx="5338445" cy="2424430"/>
            <a:chOff x="9386" y="2090"/>
            <a:chExt cx="8407" cy="38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rcRect l="12933" t="31545"/>
            <a:stretch>
              <a:fillRect/>
            </a:stretch>
          </p:blipFill>
          <p:spPr>
            <a:xfrm>
              <a:off x="11263" y="2090"/>
              <a:ext cx="6530" cy="3818"/>
            </a:xfrm>
            <a:prstGeom prst="rect">
              <a:avLst/>
            </a:prstGeom>
          </p:spPr>
        </p:pic>
        <p:sp>
          <p:nvSpPr>
            <p:cNvPr id="12" name="Text Box 14"/>
            <p:cNvSpPr txBox="1"/>
            <p:nvPr/>
          </p:nvSpPr>
          <p:spPr>
            <a:xfrm>
              <a:off x="9386" y="3048"/>
              <a:ext cx="210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</a:rPr>
                <a:t>Cost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</a:rPr>
                <a:t>Function</a:t>
              </a:r>
            </a:p>
          </p:txBody>
        </p:sp>
      </p:grpSp>
      <p:sp>
        <p:nvSpPr>
          <p:cNvPr id="13" name="Text Box 18"/>
          <p:cNvSpPr txBox="1"/>
          <p:nvPr/>
        </p:nvSpPr>
        <p:spPr>
          <a:xfrm>
            <a:off x="869950" y="5400675"/>
            <a:ext cx="4467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 Regular" panose="02020503050405090304" charset="0"/>
                <a:cs typeface="Times New Roman Regular" panose="02020503050405090304" charset="0"/>
              </a:rPr>
              <a:t>Cost Function Choosing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" y="1327150"/>
            <a:ext cx="3185795" cy="1801495"/>
          </a:xfrm>
          <a:prstGeom prst="rect">
            <a:avLst/>
          </a:prstGeom>
        </p:spPr>
      </p:pic>
      <p:sp>
        <p:nvSpPr>
          <p:cNvPr id="15" name="Text Box 9"/>
          <p:cNvSpPr txBox="1"/>
          <p:nvPr/>
        </p:nvSpPr>
        <p:spPr>
          <a:xfrm>
            <a:off x="5928360" y="5099050"/>
            <a:ext cx="6198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Potential Error in GOP</a:t>
            </a:r>
          </a:p>
          <a:p>
            <a:pPr algn="ctr"/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Single-step  </a:t>
            </a:r>
            <a:r>
              <a:rPr lang="en-US" sz="2800" b="1" dirty="0" err="1">
                <a:latin typeface="Times New Roman Regular" panose="02020503050405090304" charset="0"/>
                <a:cs typeface="Times New Roman Regular" panose="02020503050405090304" charset="0"/>
              </a:rPr>
              <a:t>v.s</a:t>
            </a:r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. Multi-step Forecast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341870" y="3111500"/>
            <a:ext cx="1120140" cy="1044575"/>
          </a:xfrm>
          <a:prstGeom prst="straightConnector1">
            <a:avLst/>
          </a:prstGeom>
          <a:ln w="7620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0085070" y="2834640"/>
            <a:ext cx="453390" cy="855980"/>
          </a:xfrm>
          <a:prstGeom prst="straightConnector1">
            <a:avLst/>
          </a:prstGeom>
          <a:ln w="7620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Box 12"/>
          <p:cNvSpPr txBox="1"/>
          <p:nvPr/>
        </p:nvSpPr>
        <p:spPr>
          <a:xfrm>
            <a:off x="6145530" y="4212590"/>
            <a:ext cx="2164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ea"/>
                <a:cs typeface="+mj-ea"/>
              </a:rPr>
              <a:t>Global</a:t>
            </a:r>
          </a:p>
          <a:p>
            <a:pPr algn="ctr"/>
            <a:r>
              <a:rPr lang="en-US" sz="2400">
                <a:latin typeface="+mj-ea"/>
                <a:cs typeface="+mj-ea"/>
              </a:rPr>
              <a:t>Minimum</a:t>
            </a:r>
          </a:p>
        </p:txBody>
      </p:sp>
      <p:sp>
        <p:nvSpPr>
          <p:cNvPr id="19" name="Text Box 13"/>
          <p:cNvSpPr txBox="1"/>
          <p:nvPr/>
        </p:nvSpPr>
        <p:spPr>
          <a:xfrm>
            <a:off x="9418320" y="3751580"/>
            <a:ext cx="2164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ea"/>
                <a:cs typeface="+mj-ea"/>
              </a:rPr>
              <a:t>Local</a:t>
            </a:r>
          </a:p>
          <a:p>
            <a:pPr algn="ctr"/>
            <a:r>
              <a:rPr lang="en-US" sz="2400">
                <a:latin typeface="+mj-ea"/>
                <a:cs typeface="+mj-ea"/>
              </a:rPr>
              <a:t>Minimum</a:t>
            </a:r>
          </a:p>
        </p:txBody>
      </p:sp>
      <p:sp>
        <p:nvSpPr>
          <p:cNvPr id="20" name="Curved Right Arrow 17"/>
          <p:cNvSpPr/>
          <p:nvPr/>
        </p:nvSpPr>
        <p:spPr>
          <a:xfrm rot="19260000">
            <a:off x="1748790" y="3353435"/>
            <a:ext cx="779145" cy="1648460"/>
          </a:xfrm>
          <a:prstGeom prst="curvedRightArrow">
            <a:avLst>
              <a:gd name="adj1" fmla="val 40839"/>
              <a:gd name="adj2" fmla="val 92095"/>
              <a:gd name="adj3" fmla="val 40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 Box 21"/>
          <p:cNvSpPr txBox="1"/>
          <p:nvPr/>
        </p:nvSpPr>
        <p:spPr>
          <a:xfrm>
            <a:off x="5571490" y="6225540"/>
            <a:ext cx="73075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Herasymenko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, et al. </a:t>
            </a:r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arXiv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</a:rPr>
              <a:t> preprint arXiv:2111.09306 (2021)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Motivation: Possible Improvements of QSM</a:t>
            </a:r>
            <a:endParaRPr lang="en-US" sz="3200" b="1" dirty="0"/>
          </a:p>
        </p:txBody>
      </p:sp>
      <p:sp>
        <p:nvSpPr>
          <p:cNvPr id="17" name="Text Box 18"/>
          <p:cNvSpPr txBox="1"/>
          <p:nvPr/>
        </p:nvSpPr>
        <p:spPr>
          <a:xfrm>
            <a:off x="4064000" y="5721985"/>
            <a:ext cx="4467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 Regular" panose="02020503050405090304" charset="0"/>
                <a:cs typeface="Times New Roman Regular" panose="02020503050405090304" charset="0"/>
              </a:rPr>
              <a:t>Basis Choosing of QSM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1405890"/>
            <a:ext cx="3367405" cy="2105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485" y="3430905"/>
            <a:ext cx="3350895" cy="2278380"/>
          </a:xfrm>
          <a:prstGeom prst="rect">
            <a:avLst/>
          </a:prstGeom>
        </p:spPr>
      </p:pic>
      <p:pic>
        <p:nvPicPr>
          <p:cNvPr id="20" name="Picture 19" descr="Screen Shot 2022-02-25 at 5.47.05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380" y="1405890"/>
            <a:ext cx="4175125" cy="1958340"/>
          </a:xfrm>
          <a:prstGeom prst="rect">
            <a:avLst/>
          </a:prstGeom>
        </p:spPr>
      </p:pic>
      <p:sp>
        <p:nvSpPr>
          <p:cNvPr id="21" name="Curved Right Arrow 8"/>
          <p:cNvSpPr/>
          <p:nvPr/>
        </p:nvSpPr>
        <p:spPr>
          <a:xfrm rot="19260000">
            <a:off x="2034540" y="3572510"/>
            <a:ext cx="779145" cy="1648460"/>
          </a:xfrm>
          <a:prstGeom prst="curvedRightArrow">
            <a:avLst>
              <a:gd name="adj1" fmla="val 40839"/>
              <a:gd name="adj2" fmla="val 92095"/>
              <a:gd name="adj3" fmla="val 40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Screen Shot 2022-02-25 at 5.48.05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80" y="3809365"/>
            <a:ext cx="4260850" cy="1690370"/>
          </a:xfrm>
          <a:prstGeom prst="rect">
            <a:avLst/>
          </a:prstGeom>
        </p:spPr>
      </p:pic>
      <p:sp>
        <p:nvSpPr>
          <p:cNvPr id="23" name="Down Arrow 20"/>
          <p:cNvSpPr/>
          <p:nvPr/>
        </p:nvSpPr>
        <p:spPr>
          <a:xfrm>
            <a:off x="8664575" y="3274695"/>
            <a:ext cx="850900" cy="5562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Box 21"/>
          <p:cNvSpPr txBox="1"/>
          <p:nvPr/>
        </p:nvSpPr>
        <p:spPr>
          <a:xfrm>
            <a:off x="5614670" y="6305550"/>
            <a:ext cx="73075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Herasymenko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, et al. </a:t>
            </a:r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arXiv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</a:rPr>
              <a:t> preprint arXiv:2111.09306 (2021)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Research Goal: </a:t>
            </a:r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Improve AQS's Speed &amp; Error-Tolerance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097" y="1553845"/>
            <a:ext cx="2654300" cy="2086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07" y="4275455"/>
            <a:ext cx="2733675" cy="1818005"/>
          </a:xfrm>
          <a:prstGeom prst="rect">
            <a:avLst/>
          </a:prstGeom>
        </p:spPr>
      </p:pic>
      <p:sp>
        <p:nvSpPr>
          <p:cNvPr id="11" name="Text Box 18"/>
          <p:cNvSpPr txBox="1"/>
          <p:nvPr/>
        </p:nvSpPr>
        <p:spPr>
          <a:xfrm>
            <a:off x="1057027" y="3562350"/>
            <a:ext cx="4467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Clever Choice of Basis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97" y="1755775"/>
            <a:ext cx="4819650" cy="17957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27" y="4073525"/>
            <a:ext cx="4189095" cy="1767840"/>
          </a:xfrm>
          <a:prstGeom prst="rect">
            <a:avLst/>
          </a:prstGeom>
        </p:spPr>
      </p:pic>
      <p:sp>
        <p:nvSpPr>
          <p:cNvPr id="14" name="Text Box 3"/>
          <p:cNvSpPr txBox="1"/>
          <p:nvPr/>
        </p:nvSpPr>
        <p:spPr>
          <a:xfrm>
            <a:off x="982097" y="5962352"/>
            <a:ext cx="5560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Multi-step Forecast Strategy</a:t>
            </a:r>
          </a:p>
        </p:txBody>
      </p:sp>
      <p:sp>
        <p:nvSpPr>
          <p:cNvPr id="15" name="Down Arrow 20"/>
          <p:cNvSpPr/>
          <p:nvPr/>
        </p:nvSpPr>
        <p:spPr>
          <a:xfrm rot="16200000">
            <a:off x="6652012" y="2228215"/>
            <a:ext cx="850900" cy="1550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6"/>
          <p:cNvSpPr/>
          <p:nvPr/>
        </p:nvSpPr>
        <p:spPr>
          <a:xfrm rot="16200000">
            <a:off x="6652012" y="4182110"/>
            <a:ext cx="850900" cy="1550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18"/>
          <p:cNvSpPr txBox="1"/>
          <p:nvPr/>
        </p:nvSpPr>
        <p:spPr>
          <a:xfrm>
            <a:off x="7314565" y="3551555"/>
            <a:ext cx="4467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Speedup of AQS</a:t>
            </a:r>
          </a:p>
        </p:txBody>
      </p:sp>
      <p:sp>
        <p:nvSpPr>
          <p:cNvPr id="4" name="Text Box 12"/>
          <p:cNvSpPr txBox="1"/>
          <p:nvPr/>
        </p:nvSpPr>
        <p:spPr>
          <a:xfrm>
            <a:off x="7172960" y="5988050"/>
            <a:ext cx="4467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Improved Error-Tolerance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Research Plan</a:t>
            </a:r>
            <a:endParaRPr lang="en-US" sz="3200" b="1" dirty="0"/>
          </a:p>
        </p:txBody>
      </p:sp>
      <p:pic>
        <p:nvPicPr>
          <p:cNvPr id="7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18400" y="1761490"/>
            <a:ext cx="4435475" cy="3184525"/>
          </a:xfrm>
          <a:prstGeom prst="rect">
            <a:avLst/>
          </a:prstGeom>
        </p:spPr>
      </p:pic>
      <p:sp>
        <p:nvSpPr>
          <p:cNvPr id="8" name="Text Box 18"/>
          <p:cNvSpPr txBox="1"/>
          <p:nvPr/>
        </p:nvSpPr>
        <p:spPr>
          <a:xfrm>
            <a:off x="427990" y="1659890"/>
            <a:ext cx="72218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latin typeface="Times New Roman Regular" panose="02020503050405090304" charset="0"/>
                <a:cs typeface="Times New Roman Regular" panose="02020503050405090304" charset="0"/>
              </a:rPr>
              <a:t>a.  find many-body entangled states</a:t>
            </a:r>
          </a:p>
          <a:p>
            <a:pPr algn="l"/>
            <a:endParaRPr lang="en-US" sz="3200" b="1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l"/>
            <a:r>
              <a:rPr lang="en-US" sz="3200" b="1" dirty="0">
                <a:latin typeface="Times New Roman Regular" panose="02020503050405090304" charset="0"/>
                <a:cs typeface="Times New Roman Regular" panose="02020503050405090304" charset="0"/>
              </a:rPr>
              <a:t>b.  Design  passive and active QS methods </a:t>
            </a:r>
            <a:r>
              <a:rPr lang="en-US" sz="32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(especially the improved active) </a:t>
            </a:r>
            <a:endParaRPr lang="en-US" sz="3200" b="1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l"/>
            <a:endParaRPr lang="en-US" sz="3200" b="1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l"/>
            <a:r>
              <a:rPr lang="en-US" sz="3200" b="1" dirty="0">
                <a:latin typeface="Times New Roman Regular" panose="02020503050405090304" charset="0"/>
                <a:cs typeface="Times New Roman Regular" panose="02020503050405090304" charset="0"/>
              </a:rPr>
              <a:t>c.  Do some numerical simulation and Compare the effects of various steering protocols, analyze accordingly</a:t>
            </a:r>
          </a:p>
        </p:txBody>
      </p:sp>
      <p:sp>
        <p:nvSpPr>
          <p:cNvPr id="9" name="Text Box 18"/>
          <p:cNvSpPr txBox="1"/>
          <p:nvPr/>
        </p:nvSpPr>
        <p:spPr>
          <a:xfrm>
            <a:off x="7788910" y="5143500"/>
            <a:ext cx="3895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tripartite pure states.</a:t>
            </a:r>
          </a:p>
        </p:txBody>
      </p:sp>
      <p:sp>
        <p:nvSpPr>
          <p:cNvPr id="10" name="Text Box 21"/>
          <p:cNvSpPr txBox="1"/>
          <p:nvPr/>
        </p:nvSpPr>
        <p:spPr>
          <a:xfrm>
            <a:off x="7070725" y="5932805"/>
            <a:ext cx="43040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W. </a:t>
            </a:r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Du¨r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,  et al.  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</a:rPr>
              <a:t>PhysRevA.62.062314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 Bold" panose="02020503050405090304" charset="0"/>
                <a:cs typeface="Times New Roman Bold" panose="02020503050405090304" charset="0"/>
              </a:rPr>
              <a:t>Method: Numerical Simulation</a:t>
            </a:r>
          </a:p>
        </p:txBody>
      </p:sp>
      <p:sp>
        <p:nvSpPr>
          <p:cNvPr id="3" name="Text Box 18"/>
          <p:cNvSpPr txBox="1"/>
          <p:nvPr/>
        </p:nvSpPr>
        <p:spPr>
          <a:xfrm>
            <a:off x="559435" y="1173480"/>
            <a:ext cx="105371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400" b="1" dirty="0">
                <a:latin typeface="Times New Roman Bold" panose="02020503050405090304" charset="0"/>
                <a:cs typeface="Times New Roman Bold" panose="02020503050405090304" charset="0"/>
              </a:rPr>
              <a:t>Test the preliminary quantum steering protocol</a:t>
            </a:r>
          </a:p>
          <a:p>
            <a:pPr marL="457200" indent="-457200" algn="l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400" b="1" dirty="0">
                <a:latin typeface="Times New Roman Bold" panose="02020503050405090304" charset="0"/>
                <a:cs typeface="Times New Roman Bold" panose="02020503050405090304" charset="0"/>
              </a:rPr>
              <a:t>Compare the effect of different cost function in GOP</a:t>
            </a:r>
          </a:p>
          <a:p>
            <a:pPr marL="457200" indent="-457200" algn="l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400" b="1" dirty="0">
                <a:latin typeface="Times New Roman Bold" panose="02020503050405090304" charset="0"/>
                <a:cs typeface="Times New Roman Bold" panose="02020503050405090304" charset="0"/>
              </a:rPr>
              <a:t>Compare the effect of different basis choosing in QSM</a:t>
            </a:r>
          </a:p>
          <a:p>
            <a:pPr marL="457200" indent="-457200" algn="l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sz="2400" b="1" dirty="0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7" name="Picture 6" descr="Screen Shot 2022-02-10 at 4.30.35 PM"/>
          <p:cNvPicPr>
            <a:picLocks noChangeAspect="1"/>
          </p:cNvPicPr>
          <p:nvPr/>
        </p:nvPicPr>
        <p:blipFill>
          <a:blip r:embed="rId2"/>
          <a:srcRect l="7400" t="52891"/>
          <a:stretch>
            <a:fillRect/>
          </a:stretch>
        </p:blipFill>
        <p:spPr>
          <a:xfrm>
            <a:off x="525145" y="2929890"/>
            <a:ext cx="4268470" cy="29597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06400" y="5975985"/>
            <a:ext cx="4467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 Bold" panose="02020503050405090304" charset="0"/>
                <a:cs typeface="Times New Roman Bold" panose="02020503050405090304" charset="0"/>
              </a:rPr>
              <a:t>Numerical Simulation</a:t>
            </a:r>
          </a:p>
        </p:txBody>
      </p:sp>
      <p:sp>
        <p:nvSpPr>
          <p:cNvPr id="10" name="Text Box 21"/>
          <p:cNvSpPr txBox="1"/>
          <p:nvPr/>
        </p:nvSpPr>
        <p:spPr>
          <a:xfrm>
            <a:off x="5753735" y="6436360"/>
            <a:ext cx="71069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Times New Roman Regular" panose="02020503050405090304" charset="0"/>
                <a:cs typeface="Times New Roman Regular" panose="02020503050405090304" charset="0"/>
              </a:rPr>
              <a:t>Roy, </a:t>
            </a:r>
            <a:r>
              <a:rPr lang="en-US" b="1" dirty="0" err="1">
                <a:latin typeface="Times New Roman Regular" panose="02020503050405090304" charset="0"/>
                <a:cs typeface="Times New Roman Regular" panose="02020503050405090304" charset="0"/>
              </a:rPr>
              <a:t>Sthitadhi</a:t>
            </a:r>
            <a:r>
              <a:rPr lang="en-US" b="1" dirty="0">
                <a:latin typeface="Times New Roman Regular" panose="02020503050405090304" charset="0"/>
                <a:cs typeface="Times New Roman Regular" panose="02020503050405090304" charset="0"/>
              </a:rPr>
              <a:t>, et al.  Physical Review Research 2.3 (2020): 033347.</a:t>
            </a: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2959735"/>
            <a:ext cx="1899920" cy="1343660"/>
          </a:xfrm>
          <a:prstGeom prst="rect">
            <a:avLst/>
          </a:prstGeom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295" y="4484370"/>
            <a:ext cx="1626235" cy="1339850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340" y="3303270"/>
            <a:ext cx="1899285" cy="21609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640955" y="5975985"/>
            <a:ext cx="2896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 Bold" panose="02020503050405090304" charset="0"/>
                <a:cs typeface="Times New Roman Bold" panose="02020503050405090304" charset="0"/>
              </a:rPr>
              <a:t>Coding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Method: Machine Learning </a:t>
            </a:r>
          </a:p>
        </p:txBody>
      </p:sp>
      <p:sp>
        <p:nvSpPr>
          <p:cNvPr id="5" name="Text Box 18"/>
          <p:cNvSpPr txBox="1"/>
          <p:nvPr/>
        </p:nvSpPr>
        <p:spPr>
          <a:xfrm>
            <a:off x="1103382" y="1205547"/>
            <a:ext cx="102596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en-US" sz="32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sz="3200" b="1" dirty="0">
                <a:latin typeface="Times New Roman Regular" panose="02020503050405090304" charset="0"/>
                <a:cs typeface="Times New Roman Regular" panose="02020503050405090304" charset="0"/>
              </a:rPr>
              <a:t>Find the best base selection and determine the best number of steps to take in the Greedy Orienteering Policy</a:t>
            </a: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2365375"/>
            <a:ext cx="5086985" cy="2836545"/>
          </a:xfrm>
          <a:prstGeom prst="rect">
            <a:avLst/>
          </a:prstGeom>
        </p:spPr>
      </p:pic>
      <p:sp>
        <p:nvSpPr>
          <p:cNvPr id="7" name="Text Box 21"/>
          <p:cNvSpPr txBox="1"/>
          <p:nvPr/>
        </p:nvSpPr>
        <p:spPr>
          <a:xfrm>
            <a:off x="693420" y="6098540"/>
            <a:ext cx="1111186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</a:rPr>
              <a:t>C. Watkins, Learning from delayed rewards, Robotics Autonomous Systems (1989).</a:t>
            </a:r>
          </a:p>
          <a:p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</a:rPr>
              <a:t>G. A. </a:t>
            </a:r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Rummery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</a:rPr>
              <a:t> and M. Niranjan, On-line q-learning </a:t>
            </a:r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usingconnectionist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</a:rPr>
              <a:t> systems, Technical Report (1994)</a:t>
            </a: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2232660"/>
            <a:ext cx="3563620" cy="2969260"/>
          </a:xfrm>
          <a:prstGeom prst="rect">
            <a:avLst/>
          </a:prstGeom>
        </p:spPr>
      </p:pic>
      <p:sp>
        <p:nvSpPr>
          <p:cNvPr id="9" name="Text Box 18"/>
          <p:cNvSpPr txBox="1"/>
          <p:nvPr/>
        </p:nvSpPr>
        <p:spPr>
          <a:xfrm>
            <a:off x="1607820" y="5330190"/>
            <a:ext cx="3895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Q-</a:t>
            </a:r>
            <a:r>
              <a:rPr lang="en-US" sz="2800" b="1" dirty="0" err="1">
                <a:latin typeface="Times New Roman Regular" panose="02020503050405090304" charset="0"/>
                <a:cs typeface="Times New Roman Regular" panose="02020503050405090304" charset="0"/>
              </a:rPr>
              <a:t>Learing</a:t>
            </a:r>
            <a:endParaRPr lang="en-US" sz="2800" b="1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0" name="Text Box 18"/>
          <p:cNvSpPr txBox="1"/>
          <p:nvPr/>
        </p:nvSpPr>
        <p:spPr>
          <a:xfrm>
            <a:off x="6845300" y="5287010"/>
            <a:ext cx="3895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sz="2800" b="1" dirty="0">
                <a:latin typeface="Times New Roman Regular" panose="02020503050405090304" charset="0"/>
                <a:cs typeface="Times New Roman Regular" panose="02020503050405090304" charset="0"/>
              </a:rPr>
              <a:t>SARSA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Timeline &amp; Personnel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995" y="1600200"/>
            <a:ext cx="6617970" cy="4572000"/>
          </a:xfrm>
        </p:spPr>
        <p:txBody>
          <a:bodyPr>
            <a:normAutofit fontScale="97500"/>
          </a:bodyPr>
          <a:lstStyle/>
          <a:p>
            <a:r>
              <a:rPr lang="en-US" altLang="zh-CN" sz="2400" b="1" dirty="0">
                <a:latin typeface="Times New Roman Regular" panose="02020503050405090304" charset="0"/>
                <a:cs typeface="Times New Roman Regular" panose="02020503050405090304" charset="0"/>
              </a:rPr>
              <a:t>02/10-03/21: Literature research and  talk with Yuval Gefen.</a:t>
            </a:r>
          </a:p>
          <a:p>
            <a:r>
              <a:rPr lang="en-US" altLang="zh-CN" sz="2400" b="1" dirty="0">
                <a:latin typeface="Times New Roman Regular" panose="02020503050405090304" charset="0"/>
                <a:cs typeface="Times New Roman Regular" panose="02020503050405090304" charset="0"/>
              </a:rPr>
              <a:t>03/22-03/31: Find target state and propose remitive QS method. </a:t>
            </a:r>
          </a:p>
          <a:p>
            <a:r>
              <a:rPr lang="en-US" altLang="zh-CN" sz="24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04/01-04/10: Numerical simulations of premitive QS method and do some preliminary </a:t>
            </a:r>
          </a:p>
          <a:p>
            <a:r>
              <a:rPr lang="en-US" altLang="zh-CN" sz="24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04/10-04/30: Discuss how</a:t>
            </a:r>
            <a:endParaRPr lang="en-US" altLang="zh-CN" sz="2400" b="1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24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05/01-05/31: As well as improving the speed of the steering, we will improve the fault tolerance of the steering by improving some problems or errors in the Greedy Orienteering Policy.</a:t>
            </a:r>
            <a:endParaRPr lang="en-US" altLang="zh-CN" b="1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7708900" y="2108200"/>
            <a:ext cx="9982200" cy="1495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Yiyang</a:t>
            </a:r>
            <a:r>
              <a:rPr lang="en-US" altLang="zh-CN" sz="2000" b="1" dirty="0">
                <a:latin typeface="Times New Roman Regular" panose="02020503050405090304" charset="0"/>
                <a:cs typeface="Times New Roman Regular" panose="02020503050405090304" charset="0"/>
              </a:rPr>
              <a:t> Jiang :  Literature Research </a:t>
            </a:r>
          </a:p>
          <a:p>
            <a:r>
              <a:rPr lang="en-US" altLang="zh-CN" sz="2000" b="1" dirty="0">
                <a:latin typeface="Times New Roman Regular" panose="02020503050405090304" charset="0"/>
                <a:cs typeface="Times New Roman Regular" panose="02020503050405090304" charset="0"/>
              </a:rPr>
              <a:t>Xinan Wu :  Numerical </a:t>
            </a:r>
            <a:r>
              <a:rPr lang="en-US" altLang="zh-CN" b="1" dirty="0">
                <a:latin typeface="Times New Roman Regular" panose="02020503050405090304" charset="0"/>
                <a:cs typeface="Times New Roman Regular" panose="02020503050405090304" charset="0"/>
              </a:rPr>
              <a:t>S</a:t>
            </a:r>
            <a:r>
              <a:rPr lang="en-US" altLang="zh-CN" sz="2000" b="1" dirty="0">
                <a:latin typeface="Times New Roman Regular" panose="02020503050405090304" charset="0"/>
                <a:cs typeface="Times New Roman Regular" panose="02020503050405090304" charset="0"/>
              </a:rPr>
              <a:t>imulation </a:t>
            </a:r>
          </a:p>
          <a:p>
            <a:r>
              <a:rPr lang="en-US" altLang="zh-CN" sz="2000" b="1" dirty="0">
                <a:latin typeface="Times New Roman Regular" panose="02020503050405090304" charset="0"/>
                <a:cs typeface="Times New Roman Regular" panose="02020503050405090304" charset="0"/>
              </a:rPr>
              <a:t>Yunlong Wu :  Machine </a:t>
            </a:r>
            <a:r>
              <a:rPr lang="en-US" altLang="zh-CN" b="1" dirty="0">
                <a:latin typeface="Times New Roman Regular" panose="02020503050405090304" charset="0"/>
                <a:cs typeface="Times New Roman Regular" panose="02020503050405090304" charset="0"/>
              </a:rPr>
              <a:t>L</a:t>
            </a:r>
            <a:r>
              <a:rPr lang="en-US" altLang="zh-CN" sz="2000" b="1" dirty="0">
                <a:latin typeface="Times New Roman Regular" panose="02020503050405090304" charset="0"/>
                <a:cs typeface="Times New Roman Regular" panose="02020503050405090304" charset="0"/>
              </a:rPr>
              <a:t>earning</a:t>
            </a:r>
          </a:p>
          <a:p>
            <a:endParaRPr lang="en-US" altLang="zh-CN" sz="2000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endParaRPr lang="en-US" altLang="zh-CN" sz="2000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7708900" y="4270375"/>
            <a:ext cx="9982200" cy="1495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Times New Roman Regular" panose="02020503050405090304" charset="0"/>
                <a:cs typeface="Times New Roman Regular" panose="02020503050405090304" charset="0"/>
              </a:rPr>
              <a:t>Daily communication on process</a:t>
            </a:r>
          </a:p>
          <a:p>
            <a:r>
              <a:rPr lang="en-US" altLang="zh-CN" sz="2000" b="1" dirty="0">
                <a:latin typeface="Times New Roman Regular" panose="02020503050405090304" charset="0"/>
                <a:cs typeface="Times New Roman Regular" panose="02020503050405090304" charset="0"/>
              </a:rPr>
              <a:t>Make adjustments as needed </a:t>
            </a:r>
          </a:p>
          <a:p>
            <a:r>
              <a:rPr lang="en-US" altLang="zh-CN" b="1" dirty="0">
                <a:latin typeface="Times New Roman Regular" panose="02020503050405090304" charset="0"/>
                <a:cs typeface="Times New Roman Regular" panose="02020503050405090304" charset="0"/>
              </a:rPr>
              <a:t>A</a:t>
            </a:r>
            <a:r>
              <a:rPr lang="en-US" altLang="zh-CN" sz="2000" b="1" dirty="0">
                <a:latin typeface="Times New Roman Regular" panose="02020503050405090304" charset="0"/>
                <a:cs typeface="Times New Roman Regular" panose="02020503050405090304" charset="0"/>
              </a:rPr>
              <a:t>sk with Prof. Yuval Gefen timely</a:t>
            </a:r>
            <a:endParaRPr lang="en-US" altLang="zh-CN" b="1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endParaRPr lang="en-US" altLang="zh-CN" b="1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08900" y="3478926"/>
            <a:ext cx="609600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Process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708900" y="1309131"/>
            <a:ext cx="609600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Personnel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 descr="Stacked List showing 4 groups arranged from left to right with task descriptions under each group"/>
          <p:cNvGraphicFramePr>
            <a:graphicFrameLocks noGrp="1"/>
          </p:cNvGraphicFramePr>
          <p:nvPr/>
        </p:nvGraphicFramePr>
        <p:xfrm>
          <a:off x="537845" y="-847725"/>
          <a:ext cx="11110595" cy="601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66700"/>
            <a:ext cx="9980682" cy="1096962"/>
          </a:xfrm>
        </p:spPr>
        <p:txBody>
          <a:bodyPr>
            <a:normAutofit/>
          </a:bodyPr>
          <a:lstStyle/>
          <a:p>
            <a:r>
              <a:rPr lang="en-US" sz="4800" b="1" dirty="0"/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Expected Results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2000250"/>
            <a:ext cx="9982200" cy="1495426"/>
          </a:xfrm>
        </p:spPr>
        <p:txBody>
          <a:bodyPr>
            <a:normAutofit fontScale="92500"/>
          </a:bodyPr>
          <a:lstStyle/>
          <a:p>
            <a:r>
              <a:rPr lang="en-US" altLang="zh-CN" sz="2800" b="1" dirty="0">
                <a:latin typeface="Times New Roman Regular" panose="02020503050405090304" charset="0"/>
                <a:cs typeface="Times New Roman Regular" panose="02020503050405090304" charset="0"/>
              </a:rPr>
              <a:t>Improve the active quantum steering speed and fault tolerance rate</a:t>
            </a:r>
          </a:p>
          <a:p>
            <a:r>
              <a:rPr lang="en-US" altLang="zh-CN" sz="2800" b="1" dirty="0">
                <a:latin typeface="Times New Roman Regular" panose="02020503050405090304" charset="0"/>
                <a:cs typeface="Times New Roman Regular" panose="02020503050405090304" charset="0"/>
              </a:rPr>
              <a:t>Provide quantum steering strategy for preparing more complex entanglement states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Reference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82" y="1514475"/>
            <a:ext cx="9982200" cy="4705350"/>
          </a:xfrm>
        </p:spPr>
        <p:txBody>
          <a:bodyPr>
            <a:normAutofit lnSpcReduction="10000"/>
          </a:bodyPr>
          <a:lstStyle/>
          <a:p>
            <a:r>
              <a:rPr lang="en-US" altLang="zh-CN" sz="1800" b="1" dirty="0">
                <a:latin typeface="Times New Roman Regular" panose="02020503050405090304"/>
              </a:rPr>
              <a:t>Y. </a:t>
            </a:r>
            <a:r>
              <a:rPr lang="en-US" altLang="zh-CN" sz="1800" b="1" dirty="0" err="1">
                <a:latin typeface="Times New Roman Regular" panose="02020503050405090304"/>
              </a:rPr>
              <a:t>Herasymenko</a:t>
            </a:r>
            <a:r>
              <a:rPr lang="en-US" altLang="zh-CN" sz="1800" b="1" dirty="0">
                <a:latin typeface="Times New Roman Regular" panose="02020503050405090304"/>
              </a:rPr>
              <a:t>, I. </a:t>
            </a:r>
            <a:r>
              <a:rPr lang="en-US" altLang="zh-CN" sz="1800" b="1" dirty="0" err="1">
                <a:latin typeface="Times New Roman Regular" panose="02020503050405090304"/>
              </a:rPr>
              <a:t>Gornyi</a:t>
            </a:r>
            <a:r>
              <a:rPr lang="en-US" altLang="zh-CN" sz="1800" b="1" dirty="0">
                <a:latin typeface="Times New Roman Regular" panose="02020503050405090304"/>
              </a:rPr>
              <a:t>, and Y. Gefen, </a:t>
            </a:r>
            <a:r>
              <a:rPr lang="en-US" altLang="zh-CN" sz="1800" b="1" dirty="0" err="1">
                <a:latin typeface="Times New Roman Regular" panose="02020503050405090304"/>
              </a:rPr>
              <a:t>Measurementdriven</a:t>
            </a:r>
            <a:r>
              <a:rPr lang="en-US" altLang="zh-CN" sz="1800" b="1" dirty="0">
                <a:latin typeface="Times New Roman Regular" panose="02020503050405090304"/>
              </a:rPr>
              <a:t> navigation in many-body </a:t>
            </a:r>
            <a:r>
              <a:rPr lang="en-US" altLang="zh-CN" sz="1800" b="1" dirty="0" err="1">
                <a:latin typeface="Times New Roman Regular" panose="02020503050405090304"/>
              </a:rPr>
              <a:t>hilbert</a:t>
            </a:r>
            <a:r>
              <a:rPr lang="en-US" altLang="zh-CN" sz="1800" b="1" dirty="0">
                <a:latin typeface="Times New Roman Regular" panose="02020503050405090304"/>
              </a:rPr>
              <a:t> space: </a:t>
            </a:r>
            <a:r>
              <a:rPr lang="en-US" altLang="zh-CN" sz="1800" b="1" dirty="0" err="1">
                <a:latin typeface="Times New Roman Regular" panose="02020503050405090304"/>
              </a:rPr>
              <a:t>Activedecision</a:t>
            </a:r>
            <a:r>
              <a:rPr lang="en-US" altLang="zh-CN" sz="1800" b="1" dirty="0">
                <a:latin typeface="Times New Roman Regular" panose="02020503050405090304"/>
              </a:rPr>
              <a:t> steering, (2021). </a:t>
            </a:r>
          </a:p>
          <a:p>
            <a:r>
              <a:rPr lang="de-DE" altLang="zh-CN" sz="1800" b="1" dirty="0">
                <a:latin typeface="Times New Roman Regular" panose="02020503050405090304"/>
              </a:rPr>
              <a:t>E. Schr</a:t>
            </a:r>
            <a:r>
              <a:rPr lang="en-US" altLang="de-DE" sz="1800" b="1" dirty="0">
                <a:latin typeface="Times New Roman Regular" panose="02020503050405090304"/>
              </a:rPr>
              <a:t>o</a:t>
            </a:r>
            <a:r>
              <a:rPr lang="de-DE" altLang="zh-CN" sz="1800" b="1" dirty="0">
                <a:latin typeface="Times New Roman Regular" panose="02020503050405090304"/>
              </a:rPr>
              <a:t>Dinger, Die erfassung der quantengesetze durch kontinuierliche funktionen, 17, 486 (1929).</a:t>
            </a:r>
          </a:p>
          <a:p>
            <a:r>
              <a:rPr lang="en-US" altLang="zh-CN" sz="1800" b="1" dirty="0">
                <a:latin typeface="Times New Roman Regular" panose="02020503050405090304"/>
              </a:rPr>
              <a:t>Brun and A. Todd, A simple model of quantum trajectories, American Journal of Physics 70, 719 (2001).</a:t>
            </a:r>
          </a:p>
          <a:p>
            <a:r>
              <a:rPr lang="en-US" altLang="zh-CN" sz="1800" b="1" dirty="0">
                <a:latin typeface="Times New Roman Regular" panose="02020503050405090304"/>
              </a:rPr>
              <a:t>S. Roy, J. T. Chalker, I. V. </a:t>
            </a:r>
            <a:r>
              <a:rPr lang="en-US" altLang="zh-CN" sz="1800" b="1" dirty="0" err="1">
                <a:latin typeface="Times New Roman Regular" panose="02020503050405090304"/>
              </a:rPr>
              <a:t>Gornyi</a:t>
            </a:r>
            <a:r>
              <a:rPr lang="en-US" altLang="zh-CN" sz="1800" b="1" dirty="0">
                <a:latin typeface="Times New Roman Regular" panose="02020503050405090304"/>
              </a:rPr>
              <a:t>, and Y. Gefen, Measurement-induced steering of quantum systems, Physical Review Research 2 (2020).</a:t>
            </a:r>
          </a:p>
          <a:p>
            <a:r>
              <a:rPr lang="en-US" altLang="zh-CN" sz="1800" b="1" dirty="0">
                <a:latin typeface="Times New Roman Regular" panose="02020503050405090304"/>
              </a:rPr>
              <a:t>S. Borah, B. </a:t>
            </a:r>
            <a:r>
              <a:rPr lang="en-US" altLang="zh-CN" sz="1800" b="1" dirty="0" err="1">
                <a:latin typeface="Times New Roman Regular" panose="02020503050405090304"/>
              </a:rPr>
              <a:t>Sarma</a:t>
            </a:r>
            <a:r>
              <a:rPr lang="en-US" altLang="zh-CN" sz="1800" b="1" dirty="0">
                <a:latin typeface="Times New Roman Regular" panose="02020503050405090304"/>
              </a:rPr>
              <a:t>, M. </a:t>
            </a:r>
            <a:r>
              <a:rPr lang="en-US" altLang="zh-CN" sz="1800" b="1" dirty="0" err="1">
                <a:latin typeface="Times New Roman Regular" panose="02020503050405090304"/>
              </a:rPr>
              <a:t>Kewming</a:t>
            </a:r>
            <a:r>
              <a:rPr lang="en-US" altLang="zh-CN" sz="1800" b="1" dirty="0">
                <a:latin typeface="Times New Roman Regular" panose="02020503050405090304"/>
              </a:rPr>
              <a:t>, G. J. Milburn, and J. </a:t>
            </a:r>
            <a:r>
              <a:rPr lang="en-US" altLang="zh-CN" sz="1800" b="1" dirty="0" err="1">
                <a:latin typeface="Times New Roman Regular" panose="02020503050405090304"/>
              </a:rPr>
              <a:t>Twamley</a:t>
            </a:r>
            <a:r>
              <a:rPr lang="en-US" altLang="zh-CN" sz="1800" b="1" dirty="0">
                <a:latin typeface="Times New Roman Regular" panose="02020503050405090304"/>
              </a:rPr>
              <a:t>, Measurement based feedback quantum control with deep reinforcement learning, (2021).</a:t>
            </a:r>
          </a:p>
          <a:p>
            <a:r>
              <a:rPr lang="en-US" altLang="zh-CN" sz="1800" b="1" dirty="0">
                <a:latin typeface="Times New Roman Regular" panose="02020503050405090304"/>
              </a:rPr>
              <a:t>W. </a:t>
            </a:r>
            <a:r>
              <a:rPr lang="en-US" altLang="zh-CN" sz="1800" b="1" dirty="0" err="1">
                <a:latin typeface="Times New Roman Regular" panose="02020503050405090304"/>
              </a:rPr>
              <a:t>D¨ur</a:t>
            </a:r>
            <a:r>
              <a:rPr lang="en-US" altLang="zh-CN" sz="1800" b="1" dirty="0">
                <a:latin typeface="Times New Roman Regular" panose="02020503050405090304"/>
              </a:rPr>
              <a:t>, G. Vidal, and J. I. </a:t>
            </a:r>
            <a:r>
              <a:rPr lang="en-US" altLang="zh-CN" sz="1800" b="1" dirty="0" err="1">
                <a:latin typeface="Times New Roman Regular" panose="02020503050405090304"/>
              </a:rPr>
              <a:t>Cirac</a:t>
            </a:r>
            <a:r>
              <a:rPr lang="en-US" altLang="zh-CN" sz="1800" b="1" dirty="0">
                <a:latin typeface="Times New Roman Regular" panose="02020503050405090304"/>
              </a:rPr>
              <a:t>, Three qubits can be entangled in two inequivalent ways, (2000).</a:t>
            </a:r>
          </a:p>
          <a:p>
            <a:r>
              <a:rPr lang="en-US" altLang="zh-CN" sz="1800" b="1" dirty="0">
                <a:latin typeface="Times New Roman Regular" panose="02020503050405090304"/>
              </a:rPr>
              <a:t>C. Watkins, Learning from delayed rewards, Robotics Autonomous Systems (1989).</a:t>
            </a:r>
          </a:p>
          <a:p>
            <a:r>
              <a:rPr lang="en-US" altLang="zh-CN" sz="1800" b="1" dirty="0">
                <a:latin typeface="Times New Roman Regular" panose="02020503050405090304"/>
              </a:rPr>
              <a:t>G. A. </a:t>
            </a:r>
            <a:r>
              <a:rPr lang="en-US" altLang="zh-CN" sz="1800" b="1" dirty="0" err="1">
                <a:latin typeface="Times New Roman Regular" panose="02020503050405090304"/>
              </a:rPr>
              <a:t>Rummery</a:t>
            </a:r>
            <a:r>
              <a:rPr lang="en-US" altLang="zh-CN" sz="1800" b="1" dirty="0">
                <a:latin typeface="Times New Roman Regular" panose="02020503050405090304"/>
              </a:rPr>
              <a:t> and M. Niranjan, On-line q-learning using connectionist systems, Technical Report (1994).</a:t>
            </a:r>
            <a:endParaRPr lang="en-US" sz="1800" b="1" dirty="0">
              <a:latin typeface="Times New Roman Regular" panose="020205030504050903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Times New Roman Bold" panose="02020503050405090304" charset="0"/>
                <a:cs typeface="Times New Roman Bold" panose="02020503050405090304" charset="0"/>
              </a:rPr>
              <a:t>Background: Quantum Steering</a:t>
            </a:r>
          </a:p>
        </p:txBody>
      </p:sp>
      <p:sp>
        <p:nvSpPr>
          <p:cNvPr id="6" name="Text Box 7"/>
          <p:cNvSpPr txBox="1"/>
          <p:nvPr/>
        </p:nvSpPr>
        <p:spPr>
          <a:xfrm>
            <a:off x="927100" y="1277620"/>
            <a:ext cx="1389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 Bold" panose="02020503050405090304" charset="0"/>
                <a:cs typeface="Times New Roman Bold" panose="02020503050405090304" charset="0"/>
              </a:rPr>
              <a:t>Goal</a:t>
            </a:r>
            <a:r>
              <a:rPr lang="en-US" sz="3600" b="1" dirty="0">
                <a:latin typeface="Times New Roman Regular" panose="02020503050405090304" charset="0"/>
                <a:cs typeface="Times New Roman Regular" panose="02020503050405090304" charset="0"/>
              </a:rPr>
              <a:t>: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4900" y="1921489"/>
            <a:ext cx="9802495" cy="18624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8" name="334E55B0-647D-440b-865C-3EC943EB4CBC-1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33" y="2238673"/>
            <a:ext cx="8502015" cy="582295"/>
          </a:xfrm>
          <a:prstGeom prst="rect">
            <a:avLst/>
          </a:prstGeom>
        </p:spPr>
      </p:pic>
      <p:pic>
        <p:nvPicPr>
          <p:cNvPr id="9" name="334E55B0-647D-440b-865C-3EC943EB4CBC-2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50" y="2952413"/>
            <a:ext cx="4239260" cy="7258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1225" y="3857625"/>
            <a:ext cx="850138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Times New Roman Bold" panose="02020503050405090304" charset="0"/>
                <a:cs typeface="Times New Roman Bold" panose="02020503050405090304" charset="0"/>
              </a:rPr>
              <a:t>Traditional Methods &amp; Their Drawbacks: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4900" y="4507845"/>
            <a:ext cx="9801860" cy="138366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" name="Text Box 12"/>
          <p:cNvSpPr txBox="1"/>
          <p:nvPr/>
        </p:nvSpPr>
        <p:spPr>
          <a:xfrm>
            <a:off x="1285240" y="4507845"/>
            <a:ext cx="1028890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1. Projective Measurement 	(</a:t>
            </a:r>
            <a:r>
              <a:rPr lang="en-US" sz="2800" b="1" dirty="0" err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Probablistic</a:t>
            </a:r>
            <a:r>
              <a:rPr lang="en-US" sz="2800" b="1" dirty="0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)</a:t>
            </a:r>
            <a:endParaRPr lang="en-US" sz="28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r>
              <a:rPr lang="en-US" sz="2800" b="1" dirty="0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2. Thermal Contact 		(Low T Needed)</a:t>
            </a:r>
            <a:endParaRPr lang="en-US" sz="28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r>
              <a:rPr lang="en-US" sz="2800" b="1" dirty="0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3. Perturbation 		(Precise Interval Control Needed)</a:t>
            </a:r>
          </a:p>
        </p:txBody>
      </p:sp>
      <p:sp>
        <p:nvSpPr>
          <p:cNvPr id="16" name="Text Box 21"/>
          <p:cNvSpPr txBox="1"/>
          <p:nvPr/>
        </p:nvSpPr>
        <p:spPr>
          <a:xfrm>
            <a:off x="4778375" y="6184841"/>
            <a:ext cx="71069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Roy, </a:t>
            </a:r>
            <a:r>
              <a:rPr lang="en-US" b="1" dirty="0" err="1">
                <a:latin typeface="Times New Roman Bold" panose="02020503050405090304" charset="0"/>
                <a:cs typeface="Times New Roman Bold" panose="02020503050405090304" charset="0"/>
              </a:rPr>
              <a:t>Sthitadhi</a:t>
            </a:r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, et al.  Physical Review Research 2.3 (2020): 033347.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1096962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 Bold" panose="02020503050405090304" charset="0"/>
                <a:cs typeface="Times New Roman Bold" panose="02020503050405090304" charset="0"/>
              </a:rPr>
              <a:t>Background: Quantum Steering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b="31898"/>
          <a:stretch>
            <a:fillRect/>
          </a:stretch>
        </p:blipFill>
        <p:spPr>
          <a:xfrm>
            <a:off x="361315" y="1372235"/>
            <a:ext cx="5628640" cy="4468495"/>
          </a:xfrm>
          <a:prstGeom prst="rect">
            <a:avLst/>
          </a:prstGeom>
        </p:spPr>
      </p:pic>
      <p:pic>
        <p:nvPicPr>
          <p:cNvPr id="8" name="Picture 7" descr="Screen Shot 2022-02-10 at 2.57.10 PM"/>
          <p:cNvPicPr>
            <a:picLocks noChangeAspect="1"/>
          </p:cNvPicPr>
          <p:nvPr/>
        </p:nvPicPr>
        <p:blipFill>
          <a:blip r:embed="rId3"/>
          <a:srcRect t="10265" r="2948" b="5132"/>
          <a:stretch>
            <a:fillRect/>
          </a:stretch>
        </p:blipFill>
        <p:spPr>
          <a:xfrm>
            <a:off x="6243955" y="1333500"/>
            <a:ext cx="5523865" cy="2446655"/>
          </a:xfrm>
          <a:prstGeom prst="rect">
            <a:avLst/>
          </a:prstGeom>
        </p:spPr>
      </p:pic>
      <p:pic>
        <p:nvPicPr>
          <p:cNvPr id="9" name="Picture 8" descr="Screen Shot 2022-02-10 at 3.38.33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955" y="3780155"/>
            <a:ext cx="5598160" cy="2005512"/>
          </a:xfrm>
          <a:prstGeom prst="rect">
            <a:avLst/>
          </a:prstGeom>
        </p:spPr>
      </p:pic>
      <p:sp>
        <p:nvSpPr>
          <p:cNvPr id="10" name="Text Box 18"/>
          <p:cNvSpPr txBox="1"/>
          <p:nvPr/>
        </p:nvSpPr>
        <p:spPr>
          <a:xfrm>
            <a:off x="941705" y="5718175"/>
            <a:ext cx="4467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 Bold" panose="02020503050405090304" charset="0"/>
                <a:cs typeface="Times New Roman Bold" panose="02020503050405090304" charset="0"/>
              </a:rPr>
              <a:t>Active Quantum Steering (AQS)</a:t>
            </a:r>
          </a:p>
        </p:txBody>
      </p:sp>
      <p:sp>
        <p:nvSpPr>
          <p:cNvPr id="11" name="Text Box 21"/>
          <p:cNvSpPr txBox="1"/>
          <p:nvPr/>
        </p:nvSpPr>
        <p:spPr>
          <a:xfrm>
            <a:off x="1104900" y="6155690"/>
            <a:ext cx="5795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 err="1">
                <a:latin typeface="Times New Roman Bold" panose="02020503050405090304" charset="0"/>
                <a:cs typeface="Times New Roman Bold" panose="02020503050405090304" charset="0"/>
              </a:rPr>
              <a:t>Herasymenko</a:t>
            </a:r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, et al.</a:t>
            </a:r>
          </a:p>
          <a:p>
            <a:r>
              <a:rPr lang="en-US" b="1" dirty="0" err="1">
                <a:latin typeface="Times New Roman Bold" panose="02020503050405090304" charset="0"/>
                <a:cs typeface="Times New Roman Bold" panose="02020503050405090304" charset="0"/>
              </a:rPr>
              <a:t>arXiv</a:t>
            </a:r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 preprint arXiv:2111.09306 (2021)</a:t>
            </a:r>
          </a:p>
        </p:txBody>
      </p:sp>
      <p:sp>
        <p:nvSpPr>
          <p:cNvPr id="12" name="Text Box 8"/>
          <p:cNvSpPr txBox="1"/>
          <p:nvPr/>
        </p:nvSpPr>
        <p:spPr>
          <a:xfrm>
            <a:off x="6901180" y="5718175"/>
            <a:ext cx="4667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 Bold" panose="02020503050405090304" charset="0"/>
                <a:cs typeface="Times New Roman Bold" panose="02020503050405090304" charset="0"/>
              </a:rPr>
              <a:t>Passive Quantum Steering (PQS)</a:t>
            </a:r>
          </a:p>
        </p:txBody>
      </p:sp>
      <p:sp>
        <p:nvSpPr>
          <p:cNvPr id="15" name="Text Box 10"/>
          <p:cNvSpPr txBox="1"/>
          <p:nvPr/>
        </p:nvSpPr>
        <p:spPr>
          <a:xfrm>
            <a:off x="6900545" y="6155690"/>
            <a:ext cx="7106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Roy, </a:t>
            </a:r>
            <a:r>
              <a:rPr lang="en-US" b="1" dirty="0" err="1">
                <a:latin typeface="Times New Roman Bold" panose="02020503050405090304" charset="0"/>
                <a:cs typeface="Times New Roman Bold" panose="02020503050405090304" charset="0"/>
              </a:rPr>
              <a:t>Sthitadhi</a:t>
            </a:r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, et al.  </a:t>
            </a:r>
          </a:p>
          <a:p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Physical Review Research 2.3 (2020): 033347.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Times New Roman Bold" panose="02020503050405090304" charset="0"/>
                <a:cs typeface="Times New Roman Bold" panose="02020503050405090304" charset="0"/>
              </a:rPr>
              <a:t>Background: Schematic of PQS</a:t>
            </a:r>
          </a:p>
        </p:txBody>
      </p:sp>
      <p:pic>
        <p:nvPicPr>
          <p:cNvPr id="6" name="334E55B0-647D-440b-865C-3EC943EB4CBC-3" descr="/private/var/folders/z_/23_z_yw52b1dqmhrlhmy8kvh0000gn/T/com.kingsoft.wpsoffice.mac/wpsoffice.UpFsMw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75" y="1690370"/>
            <a:ext cx="1186815" cy="608330"/>
          </a:xfrm>
          <a:prstGeom prst="rect">
            <a:avLst/>
          </a:prstGeom>
        </p:spPr>
      </p:pic>
      <p:pic>
        <p:nvPicPr>
          <p:cNvPr id="7" name="334E55B0-647D-440b-865C-3EC943EB4CBC-4" descr="/private/var/folders/z_/23_z_yw52b1dqmhrlhmy8kvh0000gn/T/com.kingsoft.wpsoffice.mac/wpsoffice.mepdqI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630" y="3336925"/>
            <a:ext cx="3818890" cy="440055"/>
          </a:xfrm>
          <a:prstGeom prst="rect">
            <a:avLst/>
          </a:prstGeom>
        </p:spPr>
      </p:pic>
      <p:pic>
        <p:nvPicPr>
          <p:cNvPr id="8" name="334E55B0-647D-440b-865C-3EC943EB4CBC-5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90" y="5612130"/>
            <a:ext cx="8006080" cy="548005"/>
          </a:xfrm>
          <a:prstGeom prst="rect">
            <a:avLst/>
          </a:prstGeom>
        </p:spPr>
      </p:pic>
      <p:pic>
        <p:nvPicPr>
          <p:cNvPr id="9" name="334E55B0-647D-440b-865C-3EC943EB4CBC-6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" y="3378200"/>
            <a:ext cx="5179695" cy="398780"/>
          </a:xfrm>
          <a:prstGeom prst="rect">
            <a:avLst/>
          </a:prstGeom>
        </p:spPr>
      </p:pic>
      <p:sp>
        <p:nvSpPr>
          <p:cNvPr id="10" name="Bent-Up Arrow 13"/>
          <p:cNvSpPr/>
          <p:nvPr/>
        </p:nvSpPr>
        <p:spPr>
          <a:xfrm rot="5400000" flipV="1">
            <a:off x="9578340" y="4547870"/>
            <a:ext cx="2123440" cy="93726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1" name="Bent-Up Arrow 14"/>
          <p:cNvSpPr/>
          <p:nvPr/>
        </p:nvSpPr>
        <p:spPr>
          <a:xfrm rot="10800000" flipV="1">
            <a:off x="649605" y="3933190"/>
            <a:ext cx="1078865" cy="214439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2" name="Text Box 16"/>
          <p:cNvSpPr txBox="1"/>
          <p:nvPr/>
        </p:nvSpPr>
        <p:spPr>
          <a:xfrm>
            <a:off x="7949565" y="2698750"/>
            <a:ext cx="2827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 Bold" panose="02020503050405090304" charset="0"/>
                <a:cs typeface="Times New Roman Bold" panose="02020503050405090304" charset="0"/>
              </a:rPr>
              <a:t>Couple to detector</a:t>
            </a:r>
          </a:p>
        </p:txBody>
      </p:sp>
      <p:sp>
        <p:nvSpPr>
          <p:cNvPr id="15" name="Text Box 17"/>
          <p:cNvSpPr txBox="1"/>
          <p:nvPr/>
        </p:nvSpPr>
        <p:spPr>
          <a:xfrm>
            <a:off x="4682490" y="5013325"/>
            <a:ext cx="2827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 Bold" panose="02020503050405090304" charset="0"/>
                <a:cs typeface="Times New Roman Bold" panose="02020503050405090304" charset="0"/>
              </a:rPr>
              <a:t>Unitary evolution</a:t>
            </a:r>
          </a:p>
        </p:txBody>
      </p:sp>
      <p:sp>
        <p:nvSpPr>
          <p:cNvPr id="16" name="Text Box 18"/>
          <p:cNvSpPr txBox="1"/>
          <p:nvPr/>
        </p:nvSpPr>
        <p:spPr>
          <a:xfrm>
            <a:off x="683260" y="2705100"/>
            <a:ext cx="4467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 Bold" panose="02020503050405090304" charset="0"/>
                <a:cs typeface="Times New Roman Bold" panose="02020503050405090304" charset="0"/>
              </a:rPr>
              <a:t>Trace out detector (Decouple)</a:t>
            </a:r>
          </a:p>
        </p:txBody>
      </p:sp>
      <p:sp>
        <p:nvSpPr>
          <p:cNvPr id="17" name="Text Box 19"/>
          <p:cNvSpPr txBox="1"/>
          <p:nvPr/>
        </p:nvSpPr>
        <p:spPr>
          <a:xfrm>
            <a:off x="9564370" y="1690370"/>
            <a:ext cx="1843405" cy="706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 Bold" panose="02020503050405090304" charset="0"/>
                <a:cs typeface="Times New Roman Bold" panose="02020503050405090304" charset="0"/>
              </a:rPr>
              <a:t>s: system</a:t>
            </a:r>
          </a:p>
          <a:p>
            <a:r>
              <a:rPr lang="en-US" sz="2000" b="1">
                <a:latin typeface="Times New Roman Bold" panose="02020503050405090304" charset="0"/>
                <a:cs typeface="Times New Roman Bold" panose="02020503050405090304" charset="0"/>
              </a:rPr>
              <a:t>d: detector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748655" y="2493645"/>
            <a:ext cx="1196975" cy="1295400"/>
            <a:chOff x="9053" y="3927"/>
            <a:chExt cx="1885" cy="2040"/>
          </a:xfrm>
        </p:grpSpPr>
        <p:sp>
          <p:nvSpPr>
            <p:cNvPr id="19" name="Right Arrow 12"/>
            <p:cNvSpPr/>
            <p:nvPr/>
          </p:nvSpPr>
          <p:spPr>
            <a:xfrm>
              <a:off x="9053" y="5339"/>
              <a:ext cx="1869" cy="6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20" name="Bent Arrow 15"/>
            <p:cNvSpPr/>
            <p:nvPr/>
          </p:nvSpPr>
          <p:spPr>
            <a:xfrm flipV="1">
              <a:off x="9640" y="3927"/>
              <a:ext cx="1299" cy="2040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21" name="Text Box 21"/>
          <p:cNvSpPr txBox="1"/>
          <p:nvPr/>
        </p:nvSpPr>
        <p:spPr>
          <a:xfrm>
            <a:off x="4905375" y="6298565"/>
            <a:ext cx="71069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Roy, </a:t>
            </a:r>
            <a:r>
              <a:rPr lang="en-US" b="1" dirty="0" err="1">
                <a:latin typeface="Times New Roman Bold" panose="02020503050405090304" charset="0"/>
                <a:cs typeface="Times New Roman Bold" panose="02020503050405090304" charset="0"/>
              </a:rPr>
              <a:t>Sthitadhi</a:t>
            </a:r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, et al.  Physical Review Research 2.3 (2020): 033347.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Times New Roman Bold" panose="02020503050405090304" charset="0"/>
                <a:cs typeface="Times New Roman Bold" panose="02020503050405090304" charset="0"/>
              </a:rPr>
              <a:t>Background: Schematic of PQS</a:t>
            </a:r>
          </a:p>
        </p:txBody>
      </p:sp>
      <p:sp>
        <p:nvSpPr>
          <p:cNvPr id="21" name="Text Box 21"/>
          <p:cNvSpPr txBox="1"/>
          <p:nvPr/>
        </p:nvSpPr>
        <p:spPr>
          <a:xfrm>
            <a:off x="4905375" y="6298565"/>
            <a:ext cx="71069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Roy, </a:t>
            </a:r>
            <a:r>
              <a:rPr lang="en-US" b="1" dirty="0" err="1">
                <a:latin typeface="Times New Roman Bold" panose="02020503050405090304" charset="0"/>
                <a:cs typeface="Times New Roman Bold" panose="02020503050405090304" charset="0"/>
              </a:rPr>
              <a:t>Sthitadhi</a:t>
            </a:r>
            <a:r>
              <a:rPr lang="en-US" b="1" dirty="0">
                <a:latin typeface="Times New Roman Bold" panose="02020503050405090304" charset="0"/>
                <a:cs typeface="Times New Roman Bold" panose="02020503050405090304" charset="0"/>
              </a:rPr>
              <a:t>, et al.  Physical Review Research 2.3 (2020): 033347.</a:t>
            </a:r>
          </a:p>
        </p:txBody>
      </p:sp>
      <p:pic>
        <p:nvPicPr>
          <p:cNvPr id="2" name="Picture 1" descr="Screen Shot 2022-02-10 at 2.26.16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995" y="1390015"/>
            <a:ext cx="5727700" cy="1003300"/>
          </a:xfrm>
          <a:prstGeom prst="rect">
            <a:avLst/>
          </a:prstGeom>
        </p:spPr>
      </p:pic>
      <p:pic>
        <p:nvPicPr>
          <p:cNvPr id="3" name="Picture 2" descr="Screen Shot 2022-02-10 at 2.30.21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05" y="2458720"/>
            <a:ext cx="647700" cy="596900"/>
          </a:xfrm>
          <a:prstGeom prst="rect">
            <a:avLst/>
          </a:prstGeom>
        </p:spPr>
      </p:pic>
      <p:pic>
        <p:nvPicPr>
          <p:cNvPr id="4" name="Picture 3" descr="Screen Shot 2022-02-10 at 2.30.36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05" y="3507740"/>
            <a:ext cx="698500" cy="6858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23390" y="2496185"/>
            <a:ext cx="101428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acts on the detector Hilbert space, flipping the detector qubit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723390" y="3388995"/>
            <a:ext cx="1014285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acts on the system Hilbert space, </a:t>
            </a:r>
          </a:p>
          <a:p>
            <a:r>
              <a:rPr lang="en-US" sz="2800" b="1" dirty="0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steering the system towards the target state</a:t>
            </a:r>
          </a:p>
        </p:txBody>
      </p:sp>
      <p:pic>
        <p:nvPicPr>
          <p:cNvPr id="22" name="Picture 21" descr="Screen Shot 2022-02-10 at 2.34.40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05" y="4804410"/>
            <a:ext cx="622300" cy="90170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1734185" y="4685665"/>
            <a:ext cx="1014285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sums over states orthogonal to the target state,</a:t>
            </a:r>
          </a:p>
          <a:p>
            <a:r>
              <a:rPr lang="en-US" sz="2800" b="1" dirty="0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every element is a Hilbert space navigating tool in a “kit”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Background: Example of PQS</a:t>
            </a:r>
          </a:p>
        </p:txBody>
      </p:sp>
      <p:sp>
        <p:nvSpPr>
          <p:cNvPr id="21" name="Text Box 21"/>
          <p:cNvSpPr txBox="1"/>
          <p:nvPr/>
        </p:nvSpPr>
        <p:spPr>
          <a:xfrm>
            <a:off x="4905375" y="6298565"/>
            <a:ext cx="71069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Times New Roman Regular" panose="02020503050405090304" charset="0"/>
                <a:cs typeface="Times New Roman Regular" panose="02020503050405090304" charset="0"/>
              </a:rPr>
              <a:t>Roy, </a:t>
            </a:r>
            <a:r>
              <a:rPr lang="en-US" b="1" dirty="0" err="1">
                <a:latin typeface="Times New Roman Regular" panose="02020503050405090304" charset="0"/>
                <a:cs typeface="Times New Roman Regular" panose="02020503050405090304" charset="0"/>
              </a:rPr>
              <a:t>Sthitadhi</a:t>
            </a:r>
            <a:r>
              <a:rPr lang="en-US" b="1" dirty="0">
                <a:latin typeface="Times New Roman Regular" panose="02020503050405090304" charset="0"/>
                <a:cs typeface="Times New Roman Regular" panose="02020503050405090304" charset="0"/>
              </a:rPr>
              <a:t>, et al.  Physical Review Research 2.3 (2020): 033347.</a:t>
            </a:r>
          </a:p>
        </p:txBody>
      </p:sp>
      <p:pic>
        <p:nvPicPr>
          <p:cNvPr id="8" name="Picture 7" descr="Screen Shot 2022-02-10 at 2.52.58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" y="2097405"/>
            <a:ext cx="4222115" cy="4549140"/>
          </a:xfrm>
          <a:prstGeom prst="rect">
            <a:avLst/>
          </a:prstGeom>
        </p:spPr>
      </p:pic>
      <p:pic>
        <p:nvPicPr>
          <p:cNvPr id="9" name="Picture 8" descr="Screen Shot 2022-02-10 at 4.21.02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5" y="2681605"/>
            <a:ext cx="3962400" cy="1092200"/>
          </a:xfrm>
          <a:prstGeom prst="rect">
            <a:avLst/>
          </a:prstGeom>
        </p:spPr>
      </p:pic>
      <p:pic>
        <p:nvPicPr>
          <p:cNvPr id="10" name="Picture 9" descr="Screen Shot 2022-02-10 at 4.21.17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125" y="2097405"/>
            <a:ext cx="1879600" cy="2260600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>
            <a:off x="9294495" y="2298700"/>
            <a:ext cx="372110" cy="1858645"/>
          </a:xfrm>
          <a:prstGeom prst="leftBrace">
            <a:avLst>
              <a:gd name="adj1" fmla="val 8333"/>
              <a:gd name="adj2" fmla="val 5063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12" name="Picture 11" descr="Screen Shot 2022-02-10 at 4.22.17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835" y="4366260"/>
            <a:ext cx="6138545" cy="18383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30530" y="1320165"/>
            <a:ext cx="7001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 Regular" panose="02020503050405090304" charset="0"/>
                <a:cs typeface="Times New Roman Regular" panose="02020503050405090304" charset="0"/>
              </a:rPr>
              <a:t>e.g. Spin-1/2 Pair towards Singlet State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Times New Roman Regular" panose="02020503050405090304" charset="0"/>
                <a:cs typeface="Times New Roman Regular" panose="02020503050405090304" charset="0"/>
              </a:rPr>
              <a:t>Background: Example of PQS</a:t>
            </a:r>
          </a:p>
        </p:txBody>
      </p:sp>
      <p:sp>
        <p:nvSpPr>
          <p:cNvPr id="21" name="Text Box 21"/>
          <p:cNvSpPr txBox="1"/>
          <p:nvPr/>
        </p:nvSpPr>
        <p:spPr>
          <a:xfrm>
            <a:off x="4905375" y="6298565"/>
            <a:ext cx="71069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Times New Roman Regular" panose="02020503050405090304" charset="0"/>
                <a:cs typeface="Times New Roman Regular" panose="02020503050405090304" charset="0"/>
              </a:rPr>
              <a:t>Roy, </a:t>
            </a:r>
            <a:r>
              <a:rPr lang="en-US" b="1" dirty="0" err="1">
                <a:latin typeface="Times New Roman Regular" panose="02020503050405090304" charset="0"/>
                <a:cs typeface="Times New Roman Regular" panose="02020503050405090304" charset="0"/>
              </a:rPr>
              <a:t>Sthitadhi</a:t>
            </a:r>
            <a:r>
              <a:rPr lang="en-US" b="1" dirty="0">
                <a:latin typeface="Times New Roman Regular" panose="02020503050405090304" charset="0"/>
                <a:cs typeface="Times New Roman Regular" panose="02020503050405090304" charset="0"/>
              </a:rPr>
              <a:t>, et al.  Physical Review Research 2.3 (2020): 033347.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30530" y="1320165"/>
            <a:ext cx="7001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 Regular" panose="02020503050405090304" charset="0"/>
                <a:cs typeface="Times New Roman Regular" panose="02020503050405090304" charset="0"/>
              </a:rPr>
              <a:t>e.g. Spin-1/2 Pair towards Singlet State</a:t>
            </a:r>
          </a:p>
        </p:txBody>
      </p:sp>
      <p:pic>
        <p:nvPicPr>
          <p:cNvPr id="8" name="Picture 7" descr="Screen Shot 2022-02-10 at 2.52.58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" y="2097405"/>
            <a:ext cx="4222115" cy="4549140"/>
          </a:xfrm>
          <a:prstGeom prst="rect">
            <a:avLst/>
          </a:prstGeom>
        </p:spPr>
      </p:pic>
      <p:pic>
        <p:nvPicPr>
          <p:cNvPr id="9" name="Picture 8" descr="Screen Shot 2022-02-10 at 4.21.02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5" y="2046605"/>
            <a:ext cx="3962400" cy="1092200"/>
          </a:xfrm>
          <a:prstGeom prst="rect">
            <a:avLst/>
          </a:prstGeom>
        </p:spPr>
      </p:pic>
      <p:pic>
        <p:nvPicPr>
          <p:cNvPr id="10" name="Picture 9" descr="Screen Shot 2022-02-10 at 4.21.17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125" y="2097405"/>
            <a:ext cx="1879600" cy="2260600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>
            <a:off x="9294495" y="2298700"/>
            <a:ext cx="372110" cy="1858645"/>
          </a:xfrm>
          <a:prstGeom prst="leftBrace">
            <a:avLst>
              <a:gd name="adj1" fmla="val 8333"/>
              <a:gd name="adj2" fmla="val 14417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12" name="Picture 11" descr="Screen Shot 2022-02-10 at 4.22.17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835" y="4366260"/>
            <a:ext cx="6138545" cy="183832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9693275" y="2071370"/>
            <a:ext cx="2098675" cy="626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709150" y="2892425"/>
            <a:ext cx="2098675" cy="626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9741535" y="3738245"/>
            <a:ext cx="2098675" cy="626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804275" y="2630170"/>
            <a:ext cx="923290" cy="866775"/>
          </a:xfrm>
          <a:prstGeom prst="straightConnector1">
            <a:avLst/>
          </a:prstGeom>
          <a:ln w="7620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8837930" y="3325495"/>
            <a:ext cx="855345" cy="410845"/>
          </a:xfrm>
          <a:prstGeom prst="straightConnector1">
            <a:avLst/>
          </a:prstGeom>
          <a:ln w="7620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endCxn id="2" idx="2"/>
          </p:cNvCxnSpPr>
          <p:nvPr/>
        </p:nvCxnSpPr>
        <p:spPr>
          <a:xfrm>
            <a:off x="8815705" y="3941445"/>
            <a:ext cx="925830" cy="110490"/>
          </a:xfrm>
          <a:prstGeom prst="straightConnector1">
            <a:avLst/>
          </a:prstGeom>
          <a:ln w="7620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6298883" y="3297555"/>
            <a:ext cx="23069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Times New Roman Regular" panose="02020503050405090304" charset="0"/>
                <a:cs typeface="Times New Roman Regular" panose="02020503050405090304" charset="0"/>
              </a:rPr>
              <a:t>Navigating Tools</a:t>
            </a:r>
          </a:p>
          <a:p>
            <a:pPr algn="ctr"/>
            <a:r>
              <a:rPr lang="en-US" sz="2400">
                <a:latin typeface="Times New Roman Regular" panose="02020503050405090304" charset="0"/>
                <a:cs typeface="Times New Roman Regular" panose="02020503050405090304" charset="0"/>
              </a:rPr>
              <a:t>in Hilbert Space</a:t>
            </a:r>
          </a:p>
        </p:txBody>
      </p:sp>
      <p:sp>
        <p:nvSpPr>
          <p:cNvPr id="6" name="Oval 5"/>
          <p:cNvSpPr/>
          <p:nvPr/>
        </p:nvSpPr>
        <p:spPr>
          <a:xfrm>
            <a:off x="6028055" y="3138805"/>
            <a:ext cx="2737485" cy="11341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Times New Roman Bold" panose="02020503050405090304" charset="0"/>
                <a:cs typeface="Times New Roman Bold" panose="02020503050405090304" charset="0"/>
              </a:rPr>
              <a:t>Background: 2 Methods in AQS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16973" r="15984"/>
          <a:stretch>
            <a:fillRect/>
          </a:stretch>
        </p:blipFill>
        <p:spPr>
          <a:xfrm>
            <a:off x="549275" y="1390015"/>
            <a:ext cx="3362325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05" y="1390015"/>
            <a:ext cx="4560570" cy="2067560"/>
          </a:xfrm>
          <a:prstGeom prst="rect">
            <a:avLst/>
          </a:prstGeom>
        </p:spPr>
      </p:pic>
      <p:sp>
        <p:nvSpPr>
          <p:cNvPr id="10" name="Text Box 18"/>
          <p:cNvSpPr txBox="1"/>
          <p:nvPr/>
        </p:nvSpPr>
        <p:spPr>
          <a:xfrm>
            <a:off x="7473315" y="3462655"/>
            <a:ext cx="4467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 Regular" panose="02020503050405090304" charset="0"/>
                <a:cs typeface="Times New Roman Regular" panose="02020503050405090304" charset="0"/>
              </a:rPr>
              <a:t>Greedy Orienteering Policy (GOP</a:t>
            </a:r>
            <a:r>
              <a:rPr 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rcRect l="1438" t="6611" r="1656" b="9556"/>
          <a:stretch>
            <a:fillRect/>
          </a:stretch>
        </p:blipFill>
        <p:spPr>
          <a:xfrm>
            <a:off x="7793355" y="3871595"/>
            <a:ext cx="3990975" cy="2418080"/>
          </a:xfrm>
          <a:prstGeom prst="rect">
            <a:avLst/>
          </a:prstGeom>
        </p:spPr>
      </p:pic>
      <p:sp>
        <p:nvSpPr>
          <p:cNvPr id="12" name="Text Box 21"/>
          <p:cNvSpPr txBox="1"/>
          <p:nvPr/>
        </p:nvSpPr>
        <p:spPr>
          <a:xfrm>
            <a:off x="156210" y="6351270"/>
            <a:ext cx="73075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Herasymenko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, et al. </a:t>
            </a:r>
            <a:r>
              <a:rPr lang="en-US" sz="2000" b="1" dirty="0" err="1">
                <a:latin typeface="Times New Roman Regular" panose="02020503050405090304" charset="0"/>
                <a:cs typeface="Times New Roman Regular" panose="02020503050405090304" charset="0"/>
              </a:rPr>
              <a:t>arXiv</a:t>
            </a:r>
            <a:r>
              <a:rPr lang="en-US" sz="2000" b="1" dirty="0">
                <a:latin typeface="Times New Roman Regular" panose="02020503050405090304" charset="0"/>
                <a:cs typeface="Times New Roman Regular" panose="02020503050405090304" charset="0"/>
              </a:rPr>
              <a:t> preprint arXiv:2111.09306 (2021)</a:t>
            </a:r>
          </a:p>
        </p:txBody>
      </p:sp>
      <p:sp>
        <p:nvSpPr>
          <p:cNvPr id="15" name="Text Box 8"/>
          <p:cNvSpPr txBox="1"/>
          <p:nvPr/>
        </p:nvSpPr>
        <p:spPr>
          <a:xfrm>
            <a:off x="7533640" y="6236335"/>
            <a:ext cx="4467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 Regular" panose="02020503050405090304" charset="0"/>
                <a:cs typeface="Times New Roman Regular" panose="02020503050405090304" charset="0"/>
              </a:rPr>
              <a:t>Quantum State Machine (QSM)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5" y="4273550"/>
            <a:ext cx="3362960" cy="2017395"/>
          </a:xfrm>
          <a:prstGeom prst="rect">
            <a:avLst/>
          </a:prstGeom>
        </p:spPr>
      </p:pic>
      <p:sp>
        <p:nvSpPr>
          <p:cNvPr id="17" name="Text Box 18"/>
          <p:cNvSpPr txBox="1"/>
          <p:nvPr/>
        </p:nvSpPr>
        <p:spPr>
          <a:xfrm>
            <a:off x="-519430" y="3541395"/>
            <a:ext cx="49695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 Regular" panose="02020503050405090304" charset="0"/>
                <a:cs typeface="Times New Roman Regular" panose="02020503050405090304" charset="0"/>
              </a:rPr>
              <a:t>What if we read out </a:t>
            </a:r>
          </a:p>
          <a:p>
            <a:pPr algn="ctr"/>
            <a:r>
              <a:rPr lang="en-US" sz="2400" b="1" dirty="0">
                <a:latin typeface="Times New Roman Regular" panose="02020503050405090304" charset="0"/>
                <a:cs typeface="Times New Roman Regular" panose="02020503050405090304" charset="0"/>
              </a:rPr>
              <a:t>and steering using feedback?</a:t>
            </a:r>
          </a:p>
        </p:txBody>
      </p:sp>
      <p:sp>
        <p:nvSpPr>
          <p:cNvPr id="18" name="Down Arrow 20"/>
          <p:cNvSpPr/>
          <p:nvPr/>
        </p:nvSpPr>
        <p:spPr>
          <a:xfrm rot="16200000">
            <a:off x="3908425" y="3467100"/>
            <a:ext cx="850900" cy="842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20"/>
          <p:cNvSpPr/>
          <p:nvPr/>
        </p:nvSpPr>
        <p:spPr>
          <a:xfrm rot="16200000">
            <a:off x="6616700" y="3467100"/>
            <a:ext cx="850900" cy="842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2"/>
          <p:cNvSpPr>
            <a:spLocks noGrp="1"/>
          </p:cNvSpPr>
          <p:nvPr/>
        </p:nvSpPr>
        <p:spPr>
          <a:xfrm>
            <a:off x="5023485" y="3177540"/>
            <a:ext cx="1587500" cy="109664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latin typeface="Times New Roman Bold" panose="02020503050405090304" charset="0"/>
                <a:cs typeface="Times New Roman Bold" panose="02020503050405090304" charset="0"/>
              </a:rPr>
              <a:t>AQS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79340" y="3369945"/>
            <a:ext cx="1586865" cy="94488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3,&quot;width&quot;:5074}"/>
</p:tagLst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5</TotalTime>
  <Words>1046</Words>
  <Application>Microsoft Office PowerPoint</Application>
  <PresentationFormat>Widescreen</PresentationFormat>
  <Paragraphs>142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Times New Roman Regular</vt:lpstr>
      <vt:lpstr>Arial</vt:lpstr>
      <vt:lpstr>Arial Bold</vt:lpstr>
      <vt:lpstr>Euphemia</vt:lpstr>
      <vt:lpstr>Plantagenet Cherokee</vt:lpstr>
      <vt:lpstr>Times New Roman Bold</vt:lpstr>
      <vt:lpstr>Wingdings</vt:lpstr>
      <vt:lpstr>Academic Literature 16x9</vt:lpstr>
      <vt:lpstr>Improvements on Active Quantum Steering</vt:lpstr>
      <vt:lpstr>Contents</vt:lpstr>
      <vt:lpstr>Background: Quantum Steering</vt:lpstr>
      <vt:lpstr>Background: Quantum Steering </vt:lpstr>
      <vt:lpstr>Background: Schematic of PQS</vt:lpstr>
      <vt:lpstr>Background: Schematic of PQS</vt:lpstr>
      <vt:lpstr>Background: Example of PQS</vt:lpstr>
      <vt:lpstr>Background: Example of PQS</vt:lpstr>
      <vt:lpstr>Background: 2 Methods in AQS</vt:lpstr>
      <vt:lpstr>Background: GOP Based on Cost Function </vt:lpstr>
      <vt:lpstr>Background: QSM &amp; Shortest Path </vt:lpstr>
      <vt:lpstr>Motivation: Potential Improvements? </vt:lpstr>
      <vt:lpstr>Motivation: Possible Improvements of GOP</vt:lpstr>
      <vt:lpstr>Motivation: Possible Improvements of QSM</vt:lpstr>
      <vt:lpstr>Research Goal: Improve AQS's Speed &amp; Error-Tolerance</vt:lpstr>
      <vt:lpstr>Research Plan</vt:lpstr>
      <vt:lpstr>Method: Numerical Simulation</vt:lpstr>
      <vt:lpstr>Method: Machine Learning </vt:lpstr>
      <vt:lpstr>Timeline &amp; Personnel</vt:lpstr>
      <vt:lpstr>Expected Results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xinan</dc:creator>
  <cp:lastModifiedBy>xinan</cp:lastModifiedBy>
  <cp:revision>13</cp:revision>
  <dcterms:created xsi:type="dcterms:W3CDTF">2022-03-06T02:42:18Z</dcterms:created>
  <dcterms:modified xsi:type="dcterms:W3CDTF">2022-03-06T03:37:00Z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KSOProductBuildVer">
    <vt:lpwstr>1033-3.9.6.6441</vt:lpwstr>
  </property>
</Properties>
</file>